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7" r:id="rId2"/>
    <p:sldId id="259" r:id="rId3"/>
    <p:sldId id="258" r:id="rId4"/>
    <p:sldId id="274" r:id="rId5"/>
    <p:sldId id="276" r:id="rId6"/>
    <p:sldId id="256" r:id="rId7"/>
    <p:sldId id="277" r:id="rId8"/>
    <p:sldId id="278" r:id="rId9"/>
    <p:sldId id="279" r:id="rId10"/>
    <p:sldId id="275" r:id="rId11"/>
    <p:sldId id="283" r:id="rId12"/>
    <p:sldId id="284" r:id="rId13"/>
    <p:sldId id="281" r:id="rId14"/>
    <p:sldId id="280" r:id="rId15"/>
    <p:sldId id="285" r:id="rId16"/>
    <p:sldId id="286" r:id="rId17"/>
    <p:sldId id="287" r:id="rId18"/>
    <p:sldId id="288" r:id="rId19"/>
    <p:sldId id="291" r:id="rId20"/>
    <p:sldId id="290" r:id="rId21"/>
    <p:sldId id="289" r:id="rId22"/>
    <p:sldId id="292" r:id="rId23"/>
    <p:sldId id="293" r:id="rId24"/>
    <p:sldId id="294" r:id="rId25"/>
    <p:sldId id="295" r:id="rId26"/>
    <p:sldId id="296" r:id="rId27"/>
    <p:sldId id="297" r:id="rId28"/>
    <p:sldId id="299" r:id="rId29"/>
    <p:sldId id="300" r:id="rId30"/>
    <p:sldId id="298" r:id="rId31"/>
    <p:sldId id="301" r:id="rId3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94660"/>
  </p:normalViewPr>
  <p:slideViewPr>
    <p:cSldViewPr snapToGrid="0">
      <p:cViewPr>
        <p:scale>
          <a:sx n="110" d="100"/>
          <a:sy n="110" d="100"/>
        </p:scale>
        <p:origin x="-1200" y="2946"/>
      </p:cViewPr>
      <p:guideLst>
        <p:guide orient="horz" pos="3120"/>
        <p:guide pos="216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35A2E9-4589-4E9B-919E-9A0406D11E60}" type="datetimeFigureOut">
              <a:rPr lang="zh-CN" altLang="en-US" smtClean="0"/>
              <a:pPr/>
              <a:t>2024/9/18</a:t>
            </a:fld>
            <a:endParaRPr lang="zh-CN" altLang="en-US"/>
          </a:p>
        </p:txBody>
      </p:sp>
      <p:sp>
        <p:nvSpPr>
          <p:cNvPr id="4" name="幻灯片图像占位符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C2B9A9-8555-46B9-AD78-C37BA3891C2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CC2B9A9-8555-46B9-AD78-C37BA3891C2F}" type="slidenum">
              <a:rPr lang="zh-CN" altLang="en-US" smtClean="0"/>
              <a:pPr/>
              <a:t>20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B08BCED-6774-4905-A98E-514F21A6F542}" type="datetimeFigureOut">
              <a:rPr lang="zh-CN" altLang="en-US" smtClean="0"/>
              <a:pPr/>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113474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B08BCED-6774-4905-A98E-514F21A6F542}" type="datetimeFigureOut">
              <a:rPr lang="zh-CN" altLang="en-US" smtClean="0"/>
              <a:pPr/>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2150079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B08BCED-6774-4905-A98E-514F21A6F542}" type="datetimeFigureOut">
              <a:rPr lang="zh-CN" altLang="en-US" smtClean="0"/>
              <a:pPr/>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346829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B08BCED-6774-4905-A98E-514F21A6F542}" type="datetimeFigureOut">
              <a:rPr lang="zh-CN" altLang="en-US" smtClean="0"/>
              <a:pPr/>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1561839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B08BCED-6774-4905-A98E-514F21A6F542}" type="datetimeFigureOut">
              <a:rPr lang="zh-CN" altLang="en-US" smtClean="0"/>
              <a:pPr/>
              <a:t>2024/9/18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312286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DB08BCED-6774-4905-A98E-514F21A6F542}" type="datetimeFigureOut">
              <a:rPr lang="zh-CN" altLang="en-US" smtClean="0"/>
              <a:pPr/>
              <a:t>2024/9/18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37033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472381" y="3618442"/>
            <a:ext cx="2901255"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471863" y="3618442"/>
            <a:ext cx="2915543"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DB08BCED-6774-4905-A98E-514F21A6F542}" type="datetimeFigureOut">
              <a:rPr lang="zh-CN" altLang="en-US" smtClean="0"/>
              <a:pPr/>
              <a:t>2024/9/18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1761334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B08BCED-6774-4905-A98E-514F21A6F542}" type="datetimeFigureOut">
              <a:rPr lang="zh-CN" altLang="en-US" smtClean="0"/>
              <a:pPr/>
              <a:t>2024/9/18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3713834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8BCED-6774-4905-A98E-514F21A6F542}" type="datetimeFigureOut">
              <a:rPr lang="zh-CN" altLang="en-US" smtClean="0"/>
              <a:pPr/>
              <a:t>2024/9/18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71546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B08BCED-6774-4905-A98E-514F21A6F542}" type="datetimeFigureOut">
              <a:rPr lang="zh-CN" altLang="en-US" smtClean="0"/>
              <a:pPr/>
              <a:t>2024/9/18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1390442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B08BCED-6774-4905-A98E-514F21A6F542}" type="datetimeFigureOut">
              <a:rPr lang="zh-CN" altLang="en-US" smtClean="0"/>
              <a:pPr/>
              <a:t>2024/9/18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1622839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DB08BCED-6774-4905-A98E-514F21A6F542}" type="datetimeFigureOut">
              <a:rPr lang="zh-CN" altLang="en-US" smtClean="0"/>
              <a:pPr/>
              <a:t>2024/9/18</a:t>
            </a:fld>
            <a:endParaRPr lang="zh-CN"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D33A550A-F229-4204-9EDD-EC296545EE77}" type="slidenum">
              <a:rPr lang="zh-CN" altLang="en-US" smtClean="0"/>
              <a:pPr/>
              <a:t>‹#›</a:t>
            </a:fld>
            <a:endParaRPr lang="zh-CN" altLang="en-US"/>
          </a:p>
        </p:txBody>
      </p:sp>
    </p:spTree>
    <p:extLst>
      <p:ext uri="{BB962C8B-B14F-4D97-AF65-F5344CB8AC3E}">
        <p14:creationId xmlns:p14="http://schemas.microsoft.com/office/powerpoint/2010/main" xmlns="" val="1086299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3.sv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sv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image" Target="../media/image3.sv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image" Target="../media/image3.sv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36.jpeg"/><Relationship Id="rId4" Type="http://schemas.openxmlformats.org/officeDocument/2006/relationships/image" Target="../media/image3.sv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3" Type="http://schemas.openxmlformats.org/officeDocument/2006/relationships/image" Target="../media/image43.png"/><Relationship Id="rId7" Type="http://schemas.openxmlformats.org/officeDocument/2006/relationships/image" Target="../media/image4.png"/><Relationship Id="rId12"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sv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41.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49.png"/><Relationship Id="rId5" Type="http://schemas.openxmlformats.org/officeDocument/2006/relationships/image" Target="../media/image3.png"/><Relationship Id="rId10" Type="http://schemas.openxmlformats.org/officeDocument/2006/relationships/image" Target="../media/image48.jpeg"/><Relationship Id="rId4" Type="http://schemas.openxmlformats.org/officeDocument/2006/relationships/image" Target="../media/image3.sv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svg"/><Relationship Id="rId11" Type="http://schemas.openxmlformats.org/officeDocument/2006/relationships/image" Target="../media/image54.png"/><Relationship Id="rId5" Type="http://schemas.openxmlformats.org/officeDocument/2006/relationships/image" Target="../media/image3.png"/><Relationship Id="rId10" Type="http://schemas.openxmlformats.org/officeDocument/2006/relationships/image" Target="../media/image53.jpeg"/><Relationship Id="rId4" Type="http://schemas.openxmlformats.org/officeDocument/2006/relationships/image" Target="../media/image3.sv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59.png"/><Relationship Id="rId5" Type="http://schemas.openxmlformats.org/officeDocument/2006/relationships/image" Target="../media/image3.png"/><Relationship Id="rId10" Type="http://schemas.openxmlformats.org/officeDocument/2006/relationships/image" Target="../media/image58.jpeg"/><Relationship Id="rId4" Type="http://schemas.openxmlformats.org/officeDocument/2006/relationships/image" Target="../media/image3.sv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59.png"/><Relationship Id="rId4" Type="http://schemas.openxmlformats.org/officeDocument/2006/relationships/image" Target="../media/image3.svg"/><Relationship Id="rId9" Type="http://schemas.openxmlformats.org/officeDocument/2006/relationships/image" Target="../media/image8.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59.png"/><Relationship Id="rId4" Type="http://schemas.openxmlformats.org/officeDocument/2006/relationships/image" Target="../media/image3.svg"/><Relationship Id="rId9" Type="http://schemas.openxmlformats.org/officeDocument/2006/relationships/image" Target="../media/image8.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59.png"/><Relationship Id="rId4" Type="http://schemas.openxmlformats.org/officeDocument/2006/relationships/image" Target="../media/image3.svg"/><Relationship Id="rId9" Type="http://schemas.openxmlformats.org/officeDocument/2006/relationships/image" Target="../media/image8.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3.sv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7" Type="http://schemas.openxmlformats.org/officeDocument/2006/relationships/image" Target="../media/image4.png"/><Relationship Id="rId12" Type="http://schemas.microsoft.com/office/2007/relationships/hdphoto" Target="../media/image16.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jpeg"/><Relationship Id="rId4" Type="http://schemas.openxmlformats.org/officeDocument/2006/relationships/image" Target="../media/image3.sv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4.jpeg"/><Relationship Id="rId4" Type="http://schemas.openxmlformats.org/officeDocument/2006/relationships/image" Target="../media/image3.sv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xmlns:lc="http://schemas.openxmlformats.org/drawingml/2006/lockedCanvas" xmlns="" val="0"/>
              </a:ext>
            </a:extLst>
          </a:blip>
          <a:stretch>
            <a:fillRect/>
          </a:stretch>
        </p:blipFill>
        <p:spPr>
          <a:xfrm>
            <a:off x="0" y="0"/>
            <a:ext cx="6858000" cy="2338300"/>
          </a:xfrm>
          <a:prstGeom prst="rect">
            <a:avLst/>
          </a:prstGeom>
        </p:spPr>
      </p:pic>
      <p:sp>
        <p:nvSpPr>
          <p:cNvPr id="3073" name="Rectangle 1"/>
          <p:cNvSpPr>
            <a:spLocks noChangeArrowheads="1"/>
          </p:cNvSpPr>
          <p:nvPr/>
        </p:nvSpPr>
        <p:spPr bwMode="auto">
          <a:xfrm>
            <a:off x="874454" y="2807643"/>
            <a:ext cx="510909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sz="2400" b="0" i="0" u="none" strike="noStrike" cap="none" normalizeH="0" baseline="0" dirty="0" smtClean="0">
                <a:ln>
                  <a:noFill/>
                </a:ln>
                <a:solidFill>
                  <a:srgbClr val="0070C0"/>
                </a:solidFill>
                <a:effectLst/>
                <a:latin typeface="Arial" pitchFamily="34" charset="0"/>
                <a:ea typeface="叶根友毛笔行书2.0版"/>
                <a:cs typeface="Times New Roman" pitchFamily="18" charset="0"/>
              </a:rPr>
              <a:t>昆明市中小企业数字化转型试点城市</a:t>
            </a:r>
            <a:endParaRPr kumimoji="0" 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074" name="Rectangle 2"/>
          <p:cNvSpPr>
            <a:spLocks noChangeArrowheads="1"/>
          </p:cNvSpPr>
          <p:nvPr/>
        </p:nvSpPr>
        <p:spPr bwMode="auto">
          <a:xfrm>
            <a:off x="908610" y="3412093"/>
            <a:ext cx="3954929"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066800" defTabSz="914400" rtl="0" eaLnBrk="1" fontAlgn="base" latinLnBrk="0" hangingPunct="1">
              <a:lnSpc>
                <a:spcPct val="100000"/>
              </a:lnSpc>
              <a:spcBef>
                <a:spcPct val="0"/>
              </a:spcBef>
              <a:spcAft>
                <a:spcPct val="0"/>
              </a:spcAft>
              <a:buClrTx/>
              <a:buSzTx/>
              <a:buFontTx/>
              <a:buNone/>
              <a:tabLst/>
            </a:pPr>
            <a:r>
              <a:rPr kumimoji="0" lang="zh-CN" sz="4200" b="1" i="0" u="none" strike="noStrike" cap="none" normalizeH="0" baseline="0" dirty="0" smtClean="0">
                <a:ln>
                  <a:noFill/>
                </a:ln>
                <a:solidFill>
                  <a:srgbClr val="0070C0"/>
                </a:solidFill>
                <a:effectLst/>
                <a:latin typeface="Arial" pitchFamily="34" charset="0"/>
                <a:ea typeface="叶根友毛笔行书2.0版"/>
                <a:cs typeface="Times New Roman" pitchFamily="18" charset="0"/>
              </a:rPr>
              <a:t>典型案例集</a:t>
            </a:r>
            <a:endParaRPr kumimoji="0" lang="zh-CN"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 name="文本框 3"/>
          <p:cNvSpPr txBox="1"/>
          <p:nvPr/>
        </p:nvSpPr>
        <p:spPr>
          <a:xfrm>
            <a:off x="1530033" y="7257098"/>
            <a:ext cx="3969385" cy="821055"/>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indent="533400" algn="l">
              <a:lnSpc>
                <a:spcPts val="2000"/>
              </a:lnSpc>
            </a:pPr>
            <a:r>
              <a:rPr lang="en-US" altLang="zh-CN" sz="1400" kern="100" dirty="0" smtClean="0">
                <a:solidFill>
                  <a:srgbClr val="0070C0"/>
                </a:solidFill>
                <a:latin typeface="叶根友毛笔行书2.0版"/>
                <a:ea typeface="叶根友毛笔行书2.0版"/>
                <a:cs typeface="叶根友毛笔行书2.0版"/>
                <a:sym typeface="Times New Roman"/>
              </a:rPr>
              <a:t>          </a:t>
            </a:r>
            <a:r>
              <a:rPr lang="en-US" altLang="zh-CN" sz="1400" kern="100" dirty="0" err="1" smtClean="0">
                <a:solidFill>
                  <a:srgbClr val="0070C0"/>
                </a:solidFill>
                <a:latin typeface="叶根友毛笔行书2.0版"/>
                <a:ea typeface="叶根友毛笔行书2.0版"/>
                <a:cs typeface="叶根友毛笔行书2.0版"/>
                <a:sym typeface="Times New Roman"/>
              </a:rPr>
              <a:t>昆明市工业信息化局</a:t>
            </a:r>
            <a:endParaRPr lang="en-US" altLang="zh-CN" sz="1400" kern="100" dirty="0">
              <a:solidFill>
                <a:srgbClr val="0070C0"/>
              </a:solidFill>
              <a:latin typeface="叶根友毛笔行书2.0版"/>
              <a:ea typeface="叶根友毛笔行书2.0版"/>
              <a:cs typeface="叶根友毛笔行书2.0版"/>
              <a:sym typeface="Times New Roman"/>
            </a:endParaRPr>
          </a:p>
          <a:p>
            <a:pPr indent="889000" algn="l">
              <a:lnSpc>
                <a:spcPts val="2000"/>
              </a:lnSpc>
            </a:pPr>
            <a:r>
              <a:rPr lang="en-US" altLang="zh-CN" sz="1400" kern="100" dirty="0">
                <a:solidFill>
                  <a:srgbClr val="0070C0"/>
                </a:solidFill>
                <a:latin typeface="叶根友毛笔行书2.0版"/>
                <a:ea typeface="叶根友毛笔行书2.0版"/>
                <a:cs typeface="叶根友毛笔行书2.0版"/>
                <a:sym typeface="Times New Roman"/>
              </a:rPr>
              <a:t> </a:t>
            </a:r>
          </a:p>
          <a:p>
            <a:pPr indent="889000" algn="l">
              <a:lnSpc>
                <a:spcPts val="2000"/>
              </a:lnSpc>
            </a:pPr>
            <a:r>
              <a:rPr lang="en-US" altLang="zh-CN" sz="1400" kern="100" dirty="0" smtClean="0">
                <a:solidFill>
                  <a:srgbClr val="0070C0"/>
                </a:solidFill>
                <a:latin typeface="叶根友毛笔行书2.0版"/>
                <a:ea typeface="叶根友毛笔行书2.0版"/>
                <a:cs typeface="叶根友毛笔行书2.0版"/>
                <a:sym typeface="Times New Roman"/>
              </a:rPr>
              <a:t>          2024</a:t>
            </a:r>
            <a:r>
              <a:rPr lang="en-US" altLang="zh-CN" sz="1400" kern="100" dirty="0">
                <a:solidFill>
                  <a:srgbClr val="0070C0"/>
                </a:solidFill>
                <a:latin typeface="叶根友毛笔行书2.0版"/>
                <a:ea typeface="叶根友毛笔行书2.0版"/>
                <a:cs typeface="叶根友毛笔行书2.0版"/>
                <a:sym typeface="Times New Roman"/>
              </a:rPr>
              <a:t>年8月</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449668" y="233287"/>
            <a:ext cx="3682944" cy="324630"/>
          </a:xfrm>
        </p:spPr>
        <p:txBody>
          <a:bodyPr>
            <a:normAutofit fontScale="90000"/>
          </a:bodyPr>
          <a:lstStyle/>
          <a:p>
            <a: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t/>
            </a:r>
            <a:b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b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04  </a:t>
            </a:r>
            <a:r>
              <a:rPr lang="zh-CN" altLang="en-US" sz="17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rPr>
              <a:t>云南祥丰同辉新材料科技有限公司</a:t>
            </a:r>
            <a:endParaRPr lang="zh-CN" altLang="en-US" sz="1700" b="1" kern="100" dirty="0">
              <a:solidFill>
                <a:srgbClr val="4472C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750597" y="648196"/>
            <a:ext cx="2660911" cy="1816924"/>
          </a:xfrm>
        </p:spPr>
        <p:txBody>
          <a:bodyPr>
            <a:noAutofit/>
          </a:bodyPr>
          <a:lstStyle/>
          <a:p>
            <a:pPr algn="just">
              <a:lnSpc>
                <a:spcPts val="1950"/>
              </a:lnSpc>
              <a:spcBef>
                <a:spcPts val="0"/>
              </a:spcBef>
            </a:pP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云南祥丰同辉新材料科技有限公司</a:t>
            </a: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2021</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年成立于云南省安宁市，注册资本 3000 万元，年营业收入达</a:t>
            </a: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5102.08</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万元。主要产品包括超纯氨电子气和碳捕集利用新型精细化学品；产品广泛应用于电子工业、半导体制造、光伏电池等领域领先企业。</a:t>
            </a: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565097"/>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543378" y="2851026"/>
            <a:ext cx="1554527" cy="400075"/>
            <a:chOff x="984703" y="3384426"/>
            <a:chExt cx="1554527"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2" cstate="print">
              <a:extLst>
                <a:ext uri="{96DAC541-7B7A-43D3-8B79-37D633B846F1}">
                  <asvg:svgBlip xmlns:asvg="http://schemas.microsoft.com/office/drawing/2016/SVG/main" xmlns="" r:embed="rId4"/>
                </a:ext>
              </a:extLst>
            </a:blip>
            <a:stretch>
              <a:fillRect/>
            </a:stretch>
          </p:blipFill>
          <p:spPr>
            <a:xfrm>
              <a:off x="984703" y="338442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1019176" y="3270153"/>
            <a:ext cx="4952999" cy="1374735"/>
          </a:xfrm>
          <a:prstGeom prst="rect">
            <a:avLst/>
          </a:prstGeom>
          <a:noFill/>
        </p:spPr>
        <p:txBody>
          <a:bodyPr wrap="square" rtlCol="0">
            <a:spAutoFit/>
          </a:bodyPr>
          <a:lstStyle/>
          <a:p>
            <a:pPr marL="228600" indent="-228600">
              <a:lnSpc>
                <a:spcPts val="1950"/>
              </a:lnSpc>
            </a:pPr>
            <a:r>
              <a:rPr lang="en-US" altLang="zh-CN" sz="1100" dirty="0" smtClean="0">
                <a:latin typeface="华文楷体" panose="02010600040101010101" pitchFamily="2" charset="-122"/>
                <a:ea typeface="华文楷体" panose="02010600040101010101" pitchFamily="2" charset="-122"/>
              </a:rPr>
              <a:t>1.</a:t>
            </a:r>
            <a:r>
              <a:rPr lang="zh-CN" altLang="en-US" sz="1100" dirty="0" smtClean="0">
                <a:latin typeface="华文楷体" panose="02010600040101010101" pitchFamily="2" charset="-122"/>
                <a:ea typeface="华文楷体" panose="02010600040101010101" pitchFamily="2" charset="-122"/>
              </a:rPr>
              <a:t>市场需求变化，数字化转型有助于公司更好地满足这些市场需求。</a:t>
            </a:r>
            <a:endParaRPr lang="en-US" altLang="zh-CN" sz="1100" dirty="0" smtClean="0">
              <a:latin typeface="华文楷体" panose="02010600040101010101" pitchFamily="2" charset="-122"/>
              <a:ea typeface="华文楷体" panose="02010600040101010101" pitchFamily="2" charset="-122"/>
            </a:endParaRPr>
          </a:p>
          <a:p>
            <a:pPr marL="228600" indent="-228600">
              <a:lnSpc>
                <a:spcPts val="1950"/>
              </a:lnSpc>
            </a:pPr>
            <a:r>
              <a:rPr lang="en-US" altLang="zh-CN" sz="1100" dirty="0" smtClean="0">
                <a:latin typeface="华文楷体" panose="02010600040101010101" pitchFamily="2" charset="-122"/>
                <a:ea typeface="华文楷体" panose="02010600040101010101" pitchFamily="2" charset="-122"/>
              </a:rPr>
              <a:t>2.</a:t>
            </a:r>
            <a:r>
              <a:rPr lang="zh-CN" altLang="en-US" sz="1100" dirty="0" smtClean="0">
                <a:latin typeface="华文楷体" panose="02010600040101010101" pitchFamily="2" charset="-122"/>
                <a:ea typeface="华文楷体" panose="02010600040101010101" pitchFamily="2" charset="-122"/>
              </a:rPr>
              <a:t>通过数字化手段优化生产流程，提高生产效率和产品质量，降低生产成本。</a:t>
            </a:r>
          </a:p>
          <a:p>
            <a:pPr>
              <a:lnSpc>
                <a:spcPts val="1950"/>
              </a:lnSpc>
            </a:pPr>
            <a:r>
              <a:rPr lang="en-US" altLang="zh-CN" sz="1100" dirty="0" smtClean="0">
                <a:latin typeface="华文楷体" panose="02010600040101010101" pitchFamily="2" charset="-122"/>
                <a:ea typeface="华文楷体" panose="02010600040101010101" pitchFamily="2" charset="-122"/>
              </a:rPr>
              <a:t>3.</a:t>
            </a:r>
            <a:r>
              <a:rPr lang="zh-CN" altLang="en-US" sz="1100" dirty="0" smtClean="0">
                <a:latin typeface="华文楷体" panose="02010600040101010101" pitchFamily="2" charset="-122"/>
                <a:ea typeface="华文楷体" panose="02010600040101010101" pitchFamily="2" charset="-122"/>
              </a:rPr>
              <a:t>实现生产过程的实时监控和预警，提高安全生产水平。 </a:t>
            </a:r>
            <a:endParaRPr lang="en-US" altLang="zh-CN" sz="1100" dirty="0" smtClean="0">
              <a:latin typeface="华文楷体" panose="02010600040101010101" pitchFamily="2" charset="-122"/>
              <a:ea typeface="华文楷体" panose="02010600040101010101" pitchFamily="2" charset="-122"/>
            </a:endParaRPr>
          </a:p>
          <a:p>
            <a:pPr>
              <a:lnSpc>
                <a:spcPts val="1950"/>
              </a:lnSpc>
            </a:pPr>
            <a:r>
              <a:rPr lang="en-US" altLang="zh-CN" sz="1100" dirty="0" smtClean="0">
                <a:latin typeface="华文楷体" panose="02010600040101010101" pitchFamily="2" charset="-122"/>
                <a:ea typeface="华文楷体" panose="02010600040101010101" pitchFamily="2" charset="-122"/>
              </a:rPr>
              <a:t>4.</a:t>
            </a:r>
            <a:r>
              <a:rPr lang="zh-CN" altLang="en-US" sz="1100" dirty="0" smtClean="0">
                <a:latin typeface="华文楷体" panose="02010600040101010101" pitchFamily="2" charset="-122"/>
                <a:ea typeface="华文楷体" panose="02010600040101010101" pitchFamily="2" charset="-122"/>
              </a:rPr>
              <a:t>利用技术的数字化管理有助于精确控制碳排放，实现资源的最大化利用和环境的友好发展。</a:t>
            </a:r>
            <a:endParaRPr lang="zh-CN" altLang="en-US" sz="1100" dirty="0">
              <a:latin typeface="华文楷体" panose="02010600040101010101" pitchFamily="2" charset="-122"/>
              <a:ea typeface="华文楷体" panose="02010600040101010101" pitchFamily="2" charset="-122"/>
            </a:endParaRP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439527" y="4573911"/>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800101" y="5130236"/>
            <a:ext cx="5381624" cy="1361911"/>
          </a:xfrm>
          <a:prstGeom prst="rect">
            <a:avLst/>
          </a:prstGeom>
          <a:noFill/>
        </p:spPr>
        <p:txBody>
          <a:bodyPr wrap="square" rtlCol="0">
            <a:spAutoFit/>
          </a:bodyPr>
          <a:lstStyle/>
          <a:p>
            <a:pPr algn="just">
              <a:lnSpc>
                <a:spcPct val="150000"/>
              </a:lnSpc>
              <a:defRPr/>
            </a:pPr>
            <a:r>
              <a:rPr lang="en-US" altLang="zh-CN" sz="1100" dirty="0" smtClean="0">
                <a:latin typeface="华文楷体" panose="02010600040101010101" pitchFamily="2" charset="-122"/>
                <a:ea typeface="华文楷体" panose="02010600040101010101" pitchFamily="2" charset="-122"/>
                <a:sym typeface="思源宋体 CN Heavy" panose="02020900000000000000" pitchFamily="18" charset="-122"/>
              </a:rPr>
              <a:t>1.</a:t>
            </a:r>
            <a:r>
              <a:rPr lang="zh-CN" altLang="en-US" sz="1100" dirty="0" smtClean="0">
                <a:latin typeface="华文楷体" panose="02010600040101010101" pitchFamily="2" charset="-122"/>
                <a:ea typeface="华文楷体" panose="02010600040101010101" pitchFamily="2" charset="-122"/>
                <a:sym typeface="思源宋体 CN Heavy" panose="02020900000000000000" pitchFamily="18" charset="-122"/>
              </a:rPr>
              <a:t>建立了企业资源计划系统（ERP），</a:t>
            </a:r>
            <a:r>
              <a:rPr lang="en-US" altLang="zh-CN" sz="1100" dirty="0" smtClean="0">
                <a:latin typeface="华文楷体" panose="02010600040101010101" pitchFamily="2" charset="-122"/>
                <a:ea typeface="华文楷体" panose="02010600040101010101" pitchFamily="2" charset="-122"/>
              </a:rPr>
              <a:t> </a:t>
            </a:r>
            <a:r>
              <a:rPr lang="en-US" altLang="zh-CN" sz="1100" dirty="0" err="1" smtClean="0">
                <a:latin typeface="华文楷体" panose="02010600040101010101" pitchFamily="2" charset="-122"/>
                <a:ea typeface="华文楷体" panose="02010600040101010101" pitchFamily="2" charset="-122"/>
              </a:rPr>
              <a:t>提高人、财、物、事等企业资源管理</a:t>
            </a:r>
            <a:r>
              <a:rPr lang="zh-CN" altLang="en-US" sz="1100" dirty="0" smtClean="0">
                <a:latin typeface="华文楷体" panose="02010600040101010101" pitchFamily="2" charset="-122"/>
                <a:ea typeface="华文楷体" panose="02010600040101010101" pitchFamily="2" charset="-122"/>
              </a:rPr>
              <a:t>能力</a:t>
            </a:r>
            <a:r>
              <a:rPr lang="en-US" altLang="zh-CN" sz="1100" dirty="0" smtClean="0">
                <a:latin typeface="华文楷体" panose="02010600040101010101" pitchFamily="2" charset="-122"/>
                <a:ea typeface="华文楷体" panose="02010600040101010101" pitchFamily="2" charset="-122"/>
              </a:rPr>
              <a:t>。</a:t>
            </a:r>
          </a:p>
          <a:p>
            <a:pPr lvl="0" algn="just">
              <a:lnSpc>
                <a:spcPct val="150000"/>
              </a:lnSpc>
              <a:defRPr/>
            </a:pPr>
            <a:r>
              <a:rPr lang="en-US" altLang="en-US" sz="1100" dirty="0" smtClean="0">
                <a:latin typeface="华文楷体" panose="02010600040101010101" pitchFamily="2" charset="-122"/>
                <a:ea typeface="华文楷体" panose="02010600040101010101" pitchFamily="2" charset="-122"/>
              </a:rPr>
              <a:t>2.</a:t>
            </a:r>
            <a:r>
              <a:rPr lang="zh-CN" altLang="en-US" sz="1100" dirty="0" smtClean="0">
                <a:latin typeface="华文楷体" panose="02010600040101010101" pitchFamily="2" charset="-122"/>
                <a:ea typeface="华文楷体" panose="02010600040101010101" pitchFamily="2" charset="-122"/>
                <a:sym typeface="思源宋体 CN Heavy" panose="02020900000000000000" pitchFamily="18" charset="-122"/>
              </a:rPr>
              <a:t>引进了 D</a:t>
            </a:r>
            <a:r>
              <a:rPr lang="en-US" altLang="zh-CN" sz="1100" dirty="0" smtClean="0">
                <a:latin typeface="华文楷体" panose="02010600040101010101" pitchFamily="2" charset="-122"/>
                <a:ea typeface="华文楷体" panose="02010600040101010101" pitchFamily="2" charset="-122"/>
                <a:sym typeface="思源宋体 CN Heavy" panose="02020900000000000000" pitchFamily="18" charset="-122"/>
              </a:rPr>
              <a:t>SC</a:t>
            </a:r>
            <a:r>
              <a:rPr lang="zh-CN" altLang="en-US" sz="1100" dirty="0" smtClean="0">
                <a:latin typeface="华文楷体" panose="02010600040101010101" pitchFamily="2" charset="-122"/>
                <a:ea typeface="华文楷体" panose="02010600040101010101" pitchFamily="2" charset="-122"/>
                <a:sym typeface="思源宋体 CN Heavy" panose="02020900000000000000" pitchFamily="18" charset="-122"/>
              </a:rPr>
              <a:t> 集散控制系统，实现生产过程中的远程自动控制。</a:t>
            </a:r>
            <a:endParaRPr lang="en-US" altLang="zh-CN" sz="1100" dirty="0" smtClean="0">
              <a:latin typeface="华文楷体" panose="02010600040101010101" pitchFamily="2" charset="-122"/>
              <a:ea typeface="华文楷体" panose="02010600040101010101" pitchFamily="2" charset="-122"/>
              <a:sym typeface="思源宋体 CN Heavy" panose="02020900000000000000" pitchFamily="18" charset="-122"/>
            </a:endParaRPr>
          </a:p>
          <a:p>
            <a:pPr lvl="0" algn="just">
              <a:lnSpc>
                <a:spcPct val="150000"/>
              </a:lnSpc>
              <a:defRPr/>
            </a:pPr>
            <a:r>
              <a:rPr lang="en-US" altLang="zh-CN" sz="1100" dirty="0" smtClean="0">
                <a:latin typeface="华文楷体" panose="02010600040101010101" pitchFamily="2" charset="-122"/>
                <a:ea typeface="华文楷体" panose="02010600040101010101" pitchFamily="2" charset="-122"/>
                <a:sym typeface="思源宋体 CN Heavy" panose="02020900000000000000" pitchFamily="18" charset="-122"/>
              </a:rPr>
              <a:t>3.</a:t>
            </a:r>
            <a:r>
              <a:rPr lang="zh-CN" altLang="en-US" sz="1100" dirty="0" smtClean="0">
                <a:latin typeface="华文楷体" panose="02010600040101010101" pitchFamily="2" charset="-122"/>
                <a:ea typeface="华文楷体" panose="02010600040101010101" pitchFamily="2" charset="-122"/>
                <a:sym typeface="思源宋体 CN Heavy" panose="02020900000000000000" pitchFamily="18" charset="-122"/>
              </a:rPr>
              <a:t>通过 SIS 系统、图像视频监控系统，实现了生产、设备、人员的安全高效管理。</a:t>
            </a:r>
            <a:endParaRPr lang="en-US" altLang="zh-CN" sz="1100" dirty="0" smtClean="0">
              <a:latin typeface="华文楷体" panose="02010600040101010101" pitchFamily="2" charset="-122"/>
              <a:ea typeface="华文楷体" panose="02010600040101010101" pitchFamily="2" charset="-122"/>
              <a:sym typeface="思源宋体 CN Heavy" panose="02020900000000000000" pitchFamily="18" charset="-122"/>
            </a:endParaRPr>
          </a:p>
          <a:p>
            <a:pPr lvl="0" algn="just">
              <a:lnSpc>
                <a:spcPct val="150000"/>
              </a:lnSpc>
              <a:defRPr/>
            </a:pPr>
            <a:r>
              <a:rPr lang="en-US" altLang="zh-CN" sz="1100" dirty="0" smtClean="0">
                <a:latin typeface="华文楷体" panose="02010600040101010101" pitchFamily="2" charset="-122"/>
                <a:ea typeface="华文楷体" panose="02010600040101010101" pitchFamily="2" charset="-122"/>
                <a:sym typeface="思源宋体 CN Heavy" panose="02020900000000000000" pitchFamily="18" charset="-122"/>
              </a:rPr>
              <a:t>4.</a:t>
            </a:r>
            <a:r>
              <a:rPr lang="zh-CN" altLang="en-US" sz="1100" dirty="0" smtClean="0">
                <a:latin typeface="华文楷体" panose="02010600040101010101" pitchFamily="2" charset="-122"/>
                <a:ea typeface="华文楷体" panose="02010600040101010101" pitchFamily="2" charset="-122"/>
                <a:sym typeface="思源宋体 CN Heavy" panose="02020900000000000000" pitchFamily="18" charset="-122"/>
              </a:rPr>
              <a:t>部署了 5G专网，提供更快速、低延迟、高可靠的数据传输。</a:t>
            </a:r>
          </a:p>
          <a:p>
            <a:pPr algn="just">
              <a:lnSpc>
                <a:spcPct val="150000"/>
              </a:lnSpc>
              <a:defRPr/>
            </a:pPr>
            <a:endParaRPr lang="en-US" altLang="en-US" sz="1100" dirty="0" smtClean="0">
              <a:latin typeface="华文楷体" panose="02010600040101010101" pitchFamily="2" charset="-122"/>
              <a:ea typeface="华文楷体" panose="02010600040101010101" pitchFamily="2" charset="-122"/>
              <a:sym typeface="思源宋体 CN Heavy" panose="02020900000000000000" pitchFamily="18" charset="-122"/>
            </a:endParaRPr>
          </a:p>
        </p:txBody>
      </p:sp>
      <p:grpSp>
        <p:nvGrpSpPr>
          <p:cNvPr id="8" name="组合 35">
            <a:extLst>
              <a:ext uri="{FF2B5EF4-FFF2-40B4-BE49-F238E27FC236}">
                <a16:creationId xmlns:a16="http://schemas.microsoft.com/office/drawing/2014/main" xmlns="" id="{AE709374-9AA6-4A29-83A2-7F56FE40A14B}"/>
              </a:ext>
            </a:extLst>
          </p:cNvPr>
          <p:cNvGrpSpPr/>
          <p:nvPr/>
        </p:nvGrpSpPr>
        <p:grpSpPr>
          <a:xfrm>
            <a:off x="497252" y="8349287"/>
            <a:ext cx="1361971" cy="709001"/>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pic>
        <p:nvPicPr>
          <p:cNvPr id="3074" name="Picture 2"/>
          <p:cNvPicPr>
            <a:picLocks noChangeAspect="1" noChangeArrowheads="1"/>
          </p:cNvPicPr>
          <p:nvPr/>
        </p:nvPicPr>
        <p:blipFill>
          <a:blip r:embed="rId10" cstate="print"/>
          <a:srcRect/>
          <a:stretch>
            <a:fillRect/>
          </a:stretch>
        </p:blipFill>
        <p:spPr bwMode="auto">
          <a:xfrm>
            <a:off x="3557250" y="781050"/>
            <a:ext cx="2819799" cy="14382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11" cstate="print"/>
          <a:srcRect/>
          <a:stretch>
            <a:fillRect/>
          </a:stretch>
        </p:blipFill>
        <p:spPr bwMode="auto">
          <a:xfrm>
            <a:off x="714375" y="6267450"/>
            <a:ext cx="5391150" cy="1657350"/>
          </a:xfrm>
          <a:prstGeom prst="rect">
            <a:avLst/>
          </a:prstGeom>
          <a:noFill/>
          <a:ln w="9525">
            <a:noFill/>
            <a:miter lim="800000"/>
            <a:headEnd/>
            <a:tailEnd/>
          </a:ln>
          <a:effectLst/>
        </p:spPr>
      </p:pic>
      <p:sp>
        <p:nvSpPr>
          <p:cNvPr id="21" name="文本框 34">
            <a:extLst>
              <a:ext uri="{FF2B5EF4-FFF2-40B4-BE49-F238E27FC236}">
                <a16:creationId xmlns:a16="http://schemas.microsoft.com/office/drawing/2014/main" xmlns="" id="{61B2D3CE-2652-BB24-6B06-464BEAF048A1}"/>
              </a:ext>
            </a:extLst>
          </p:cNvPr>
          <p:cNvSpPr txBox="1"/>
          <p:nvPr/>
        </p:nvSpPr>
        <p:spPr>
          <a:xfrm>
            <a:off x="2085975" y="8282890"/>
            <a:ext cx="3962298" cy="1374735"/>
          </a:xfrm>
          <a:prstGeom prst="rect">
            <a:avLst/>
          </a:prstGeom>
          <a:noFill/>
        </p:spPr>
        <p:txBody>
          <a:bodyPr wrap="square" rtlCol="0">
            <a:spAutoFit/>
          </a:bodyPr>
          <a:lstStyle/>
          <a:p>
            <a:pPr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rPr>
              <a:t>生产效率提高</a:t>
            </a:r>
            <a:r>
              <a:rPr lang="en-US" altLang="zh-CN" sz="1100" dirty="0" smtClean="0">
                <a:latin typeface="华文楷体" panose="02010600040101010101" pitchFamily="2" charset="-122"/>
                <a:ea typeface="华文楷体" panose="02010600040101010101" pitchFamily="2" charset="-122"/>
              </a:rPr>
              <a:t>80%</a:t>
            </a:r>
          </a:p>
          <a:p>
            <a:pPr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rPr>
              <a:t>资源利用率提高</a:t>
            </a:r>
            <a:r>
              <a:rPr lang="en-US" altLang="zh-CN" sz="1100" dirty="0" smtClean="0">
                <a:latin typeface="华文楷体" panose="02010600040101010101" pitchFamily="2" charset="-122"/>
                <a:ea typeface="华文楷体" panose="02010600040101010101" pitchFamily="2" charset="-122"/>
              </a:rPr>
              <a:t>15%</a:t>
            </a:r>
          </a:p>
          <a:p>
            <a:pPr indent="-228600" algn="just">
              <a:lnSpc>
                <a:spcPts val="1950"/>
              </a:lnSpc>
            </a:pPr>
            <a:r>
              <a:rPr lang="en-US" altLang="zh-CN" sz="1100" dirty="0" smtClean="0">
                <a:latin typeface="华文楷体" panose="02010600040101010101" pitchFamily="2" charset="-122"/>
                <a:ea typeface="华文楷体" panose="02010600040101010101" pitchFamily="2" charset="-122"/>
              </a:rPr>
              <a:t>3.    </a:t>
            </a:r>
            <a:r>
              <a:rPr lang="zh-CN" altLang="en-US" sz="1100" dirty="0" smtClean="0">
                <a:latin typeface="华文楷体" panose="02010600040101010101" pitchFamily="2" charset="-122"/>
                <a:ea typeface="华文楷体" panose="02010600040101010101" pitchFamily="2" charset="-122"/>
              </a:rPr>
              <a:t>产品订单完成周期缩短</a:t>
            </a:r>
            <a:r>
              <a:rPr lang="en-US" altLang="zh-CN" sz="1100" dirty="0" smtClean="0">
                <a:latin typeface="华文楷体" panose="02010600040101010101" pitchFamily="2" charset="-122"/>
                <a:ea typeface="华文楷体" panose="02010600040101010101" pitchFamily="2" charset="-122"/>
              </a:rPr>
              <a:t>35%</a:t>
            </a:r>
          </a:p>
          <a:p>
            <a:pPr indent="-228600" algn="just">
              <a:lnSpc>
                <a:spcPts val="1950"/>
              </a:lnSpc>
            </a:pPr>
            <a:r>
              <a:rPr lang="en-US" altLang="zh-CN" sz="1100" dirty="0" smtClean="0">
                <a:latin typeface="华文楷体" panose="02010600040101010101" pitchFamily="2" charset="-122"/>
                <a:ea typeface="华文楷体" panose="02010600040101010101" pitchFamily="2" charset="-122"/>
              </a:rPr>
              <a:t>4.    </a:t>
            </a:r>
            <a:r>
              <a:rPr lang="zh-CN" altLang="en-US" sz="1100" dirty="0" smtClean="0">
                <a:latin typeface="华文楷体" panose="02010600040101010101" pitchFamily="2" charset="-122"/>
                <a:ea typeface="华文楷体" panose="02010600040101010101" pitchFamily="2" charset="-122"/>
              </a:rPr>
              <a:t>管理人员减少</a:t>
            </a:r>
            <a:r>
              <a:rPr lang="en-US" altLang="zh-CN" sz="1100" dirty="0" smtClean="0">
                <a:latin typeface="华文楷体" panose="02010600040101010101" pitchFamily="2" charset="-122"/>
                <a:ea typeface="华文楷体" panose="02010600040101010101" pitchFamily="2" charset="-122"/>
              </a:rPr>
              <a:t>3</a:t>
            </a:r>
            <a:r>
              <a:rPr lang="zh-CN" altLang="en-US" sz="1100" dirty="0" smtClean="0">
                <a:latin typeface="华文楷体" panose="02010600040101010101" pitchFamily="2" charset="-122"/>
                <a:ea typeface="华文楷体" panose="02010600040101010101" pitchFamily="2" charset="-122"/>
              </a:rPr>
              <a:t>人</a:t>
            </a:r>
            <a:endParaRPr lang="en-US" altLang="zh-CN" sz="1100" dirty="0" smtClean="0">
              <a:latin typeface="华文楷体" panose="02010600040101010101" pitchFamily="2" charset="-122"/>
              <a:ea typeface="华文楷体" panose="02010600040101010101" pitchFamily="2" charset="-122"/>
            </a:endParaRPr>
          </a:p>
          <a:p>
            <a:pPr indent="-228600" algn="just">
              <a:lnSpc>
                <a:spcPts val="1950"/>
              </a:lnSpc>
            </a:pPr>
            <a:endParaRPr lang="zh-CN" altLang="en-US" sz="1100"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xmlns="" val="2835616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760777" y="309216"/>
            <a:ext cx="3420698" cy="324630"/>
          </a:xfrm>
          <a:prstGeom prst="rect">
            <a:avLst/>
          </a:prstGeom>
        </p:spPr>
        <p:txBody>
          <a:bodyPr vert="horz" lIns="91440" tIns="45720" rIns="91440" bIns="45720" rtlCol="0" anchor="ctr">
            <a:noAutofit/>
          </a:bodyPr>
          <a:lstStyle/>
          <a:p>
            <a:pPr lvl="0" defTabSz="685800">
              <a:lnSpc>
                <a:spcPct val="90000"/>
              </a:lnSpc>
              <a:spcBef>
                <a:spcPct val="0"/>
              </a:spcBef>
              <a:defRPr/>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kumimoji="0" lang="en-US" altLang="zh-CN" sz="1400" b="1" i="0" u="none" strike="noStrike" kern="100" cap="none" spc="0" normalizeH="0" baseline="0" noProof="0" dirty="0" smtClean="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rPr>
              <a:t>04     </a:t>
            </a:r>
            <a:r>
              <a:rPr lang="zh-CN" altLang="en-US" sz="14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rPr>
              <a:t>云南祥丰同辉新材料科技有限公司</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56995" y="673574"/>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pic>
        <p:nvPicPr>
          <p:cNvPr id="4098" name="Picture 2"/>
          <p:cNvPicPr>
            <a:picLocks noChangeAspect="1" noChangeArrowheads="1"/>
          </p:cNvPicPr>
          <p:nvPr/>
        </p:nvPicPr>
        <p:blipFill>
          <a:blip r:embed="rId2" cstate="print"/>
          <a:srcRect/>
          <a:stretch>
            <a:fillRect/>
          </a:stretch>
        </p:blipFill>
        <p:spPr bwMode="auto">
          <a:xfrm>
            <a:off x="304800" y="1354565"/>
            <a:ext cx="6243234" cy="3607959"/>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247650" y="5177862"/>
            <a:ext cx="6248400" cy="4023288"/>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713152" y="342887"/>
            <a:ext cx="2786063" cy="324630"/>
          </a:xfrm>
        </p:spPr>
        <p:txBody>
          <a:bodyPr>
            <a:normAutofit fontScale="90000"/>
          </a:bodyPr>
          <a:lstStyle/>
          <a:p>
            <a: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t/>
            </a:r>
            <a:b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b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05 </a:t>
            </a:r>
            <a:r>
              <a:rPr lang="zh-CN" altLang="zh-CN" sz="17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rPr>
              <a:t>云南氟磷电子科技有限公司</a:t>
            </a:r>
            <a:endParaRPr lang="zh-CN" altLang="en-US" sz="1700" b="1" kern="100" dirty="0">
              <a:solidFill>
                <a:srgbClr val="4472C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733527" y="697794"/>
            <a:ext cx="2857398" cy="1683456"/>
          </a:xfrm>
        </p:spPr>
        <p:txBody>
          <a:bodyPr>
            <a:noAutofit/>
          </a:bodyPr>
          <a:lstStyle/>
          <a:p>
            <a:pPr algn="just">
              <a:lnSpc>
                <a:spcPts val="1950"/>
              </a:lnSpc>
              <a:spcBef>
                <a:spcPts val="0"/>
              </a:spcBef>
            </a:pPr>
            <a:r>
              <a:rPr lang="zh-CN" altLang="zh-CN" sz="1100" dirty="0" smtClean="0">
                <a:latin typeface="Times New Roman" panose="02020603050405020304" pitchFamily="18" charset="0"/>
                <a:cs typeface="仿宋_GB2312" charset="0"/>
              </a:rPr>
              <a:t>云南氟磷电子科技有限公司成立于</a:t>
            </a:r>
            <a:r>
              <a:rPr lang="en-US" altLang="zh-CN" sz="1100" dirty="0" smtClean="0">
                <a:latin typeface="Times New Roman" panose="02020603050405020304" pitchFamily="18" charset="0"/>
                <a:cs typeface="仿宋_GB2312" charset="0"/>
              </a:rPr>
              <a:t>2020</a:t>
            </a:r>
            <a:r>
              <a:rPr lang="zh-CN" altLang="zh-CN" sz="1100" dirty="0" smtClean="0">
                <a:latin typeface="Times New Roman" panose="02020603050405020304" pitchFamily="18" charset="0"/>
                <a:cs typeface="仿宋_GB2312" charset="0"/>
              </a:rPr>
              <a:t>年</a:t>
            </a:r>
            <a:r>
              <a:rPr lang="en-US" altLang="zh-CN" sz="1100" dirty="0" smtClean="0">
                <a:latin typeface="Times New Roman" panose="02020603050405020304" pitchFamily="18" charset="0"/>
                <a:cs typeface="仿宋_GB2312" charset="0"/>
              </a:rPr>
              <a:t>12</a:t>
            </a:r>
            <a:r>
              <a:rPr lang="zh-CN" altLang="zh-CN" sz="1100" dirty="0" smtClean="0">
                <a:latin typeface="Times New Roman" panose="02020603050405020304" pitchFamily="18" charset="0"/>
                <a:cs typeface="仿宋_GB2312" charset="0"/>
              </a:rPr>
              <a:t>月</a:t>
            </a:r>
            <a:r>
              <a:rPr lang="en-US" altLang="zh-CN" sz="1100" dirty="0" smtClean="0">
                <a:latin typeface="Times New Roman" panose="02020603050405020304" pitchFamily="18" charset="0"/>
                <a:cs typeface="仿宋_GB2312" charset="0"/>
              </a:rPr>
              <a:t>10</a:t>
            </a:r>
            <a:r>
              <a:rPr lang="zh-CN" altLang="zh-CN" sz="1100" dirty="0" smtClean="0">
                <a:latin typeface="Times New Roman" panose="02020603050405020304" pitchFamily="18" charset="0"/>
                <a:cs typeface="仿宋_GB2312" charset="0"/>
              </a:rPr>
              <a:t>日，注册资本</a:t>
            </a:r>
            <a:r>
              <a:rPr lang="en-US" altLang="zh-CN" sz="1100" dirty="0" smtClean="0">
                <a:latin typeface="Times New Roman" panose="02020603050405020304" pitchFamily="18" charset="0"/>
                <a:cs typeface="仿宋_GB2312" charset="0"/>
              </a:rPr>
              <a:t>3</a:t>
            </a:r>
            <a:r>
              <a:rPr lang="zh-CN" altLang="zh-CN" sz="1100" dirty="0" smtClean="0">
                <a:latin typeface="Times New Roman" panose="02020603050405020304" pitchFamily="18" charset="0"/>
                <a:cs typeface="仿宋_GB2312" charset="0"/>
              </a:rPr>
              <a:t>亿元。专注于工业氟化物、氟精细化学品、氟电子化学品生产与销售。</a:t>
            </a:r>
            <a:r>
              <a:rPr lang="zh-CN" altLang="en-US" sz="1100" dirty="0" smtClean="0">
                <a:latin typeface="Times New Roman" panose="02020603050405020304" pitchFamily="18" charset="0"/>
                <a:cs typeface="仿宋_GB2312" charset="0"/>
              </a:rPr>
              <a:t>年营业收入26015.69万元，产值</a:t>
            </a:r>
            <a:r>
              <a:rPr lang="en-US" altLang="zh-CN" sz="1100" dirty="0" smtClean="0">
                <a:latin typeface="Times New Roman" panose="02020603050405020304" pitchFamily="18" charset="0"/>
                <a:cs typeface="仿宋_GB2312" charset="0"/>
              </a:rPr>
              <a:t>27054.86</a:t>
            </a:r>
            <a:r>
              <a:rPr lang="zh-CN" altLang="en-US" sz="1100" dirty="0" smtClean="0">
                <a:latin typeface="Times New Roman" panose="02020603050405020304" pitchFamily="18" charset="0"/>
                <a:cs typeface="仿宋_GB2312" charset="0"/>
              </a:rPr>
              <a:t>万元</a:t>
            </a:r>
            <a:r>
              <a:rPr lang="zh-CN" altLang="zh-CN" sz="1100" dirty="0" smtClean="0">
                <a:latin typeface="Times New Roman" panose="02020603050405020304" pitchFamily="18" charset="0"/>
                <a:cs typeface="仿宋_GB2312" charset="0"/>
              </a:rPr>
              <a:t>云南省专精特新中小企业、国家高新技术企业、昆明市企业技术中心</a:t>
            </a:r>
            <a:r>
              <a:rPr lang="zh-CN" altLang="en-US" sz="1100" dirty="0" smtClean="0">
                <a:latin typeface="Times New Roman" panose="02020603050405020304" pitchFamily="18" charset="0"/>
                <a:cs typeface="仿宋_GB2312" charset="0"/>
              </a:rPr>
              <a:t>。</a:t>
            </a:r>
            <a:endParaRPr lang="zh-CN" altLang="en-US" sz="1100" dirty="0">
              <a:latin typeface="华文楷体" panose="02010600040101010101" pitchFamily="2" charset="-122"/>
              <a:ea typeface="华文楷体" panose="02010600040101010101" pitchFamily="2" charset="-122"/>
            </a:endParaRP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59726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67203" y="2819400"/>
            <a:ext cx="1564052" cy="526951"/>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927553" y="3308253"/>
            <a:ext cx="4936974" cy="1374735"/>
          </a:xfrm>
          <a:prstGeom prst="rect">
            <a:avLst/>
          </a:prstGeom>
          <a:noFill/>
        </p:spPr>
        <p:txBody>
          <a:bodyPr wrap="square" rtlCol="0">
            <a:spAutoFit/>
          </a:bodyPr>
          <a:lstStyle/>
          <a:p>
            <a:pPr algn="just">
              <a:lnSpc>
                <a:spcPts val="1950"/>
              </a:lnSpc>
            </a:pPr>
            <a:r>
              <a:rPr lang="en-US" altLang="zh-CN" sz="1100" dirty="0" smtClean="0">
                <a:latin typeface="华文楷体" panose="02010600040101010101" pitchFamily="2" charset="-122"/>
                <a:ea typeface="华文楷体" panose="02010600040101010101" pitchFamily="2" charset="-122"/>
              </a:rPr>
              <a:t>1.</a:t>
            </a:r>
            <a:r>
              <a:rPr lang="zh-CN" altLang="en-US" sz="1100" dirty="0" smtClean="0">
                <a:latin typeface="华文楷体" panose="02010600040101010101" pitchFamily="2" charset="-122"/>
                <a:ea typeface="华文楷体" panose="02010600040101010101" pitchFamily="2" charset="-122"/>
              </a:rPr>
              <a:t>资产主要为手工台账为主，启动设备资产管理系统更方便管理及规范；                      </a:t>
            </a:r>
            <a:r>
              <a:rPr lang="en-US" altLang="zh-CN" sz="1100" dirty="0" smtClean="0">
                <a:latin typeface="华文楷体" panose="02010600040101010101" pitchFamily="2" charset="-122"/>
                <a:ea typeface="华文楷体" panose="02010600040101010101" pitchFamily="2" charset="-122"/>
              </a:rPr>
              <a:t>2.</a:t>
            </a:r>
            <a:r>
              <a:rPr lang="zh-CN" altLang="en-US" sz="1100" dirty="0" smtClean="0">
                <a:latin typeface="华文楷体" panose="02010600040101010101" pitchFamily="2" charset="-122"/>
                <a:ea typeface="华文楷体" panose="02010600040101010101" pitchFamily="2" charset="-122"/>
              </a:rPr>
              <a:t>在原有监控平台基础上增设</a:t>
            </a:r>
            <a:r>
              <a:rPr lang="en-US" altLang="zh-CN" sz="1100" dirty="0" err="1" smtClean="0">
                <a:latin typeface="华文楷体" panose="02010600040101010101" pitchFamily="2" charset="-122"/>
                <a:ea typeface="华文楷体" panose="02010600040101010101" pitchFamily="2" charset="-122"/>
              </a:rPr>
              <a:t>ai</a:t>
            </a:r>
            <a:r>
              <a:rPr lang="zh-CN" altLang="en-US" sz="1100" dirty="0" smtClean="0">
                <a:latin typeface="华文楷体" panose="02010600040101010101" pitchFamily="2" charset="-122"/>
                <a:ea typeface="华文楷体" panose="02010600040101010101" pitchFamily="2" charset="-122"/>
              </a:rPr>
              <a:t>处理服务器，减轻安环部巡检工作，提高公司生产安全性；</a:t>
            </a:r>
          </a:p>
          <a:p>
            <a:pPr algn="just">
              <a:lnSpc>
                <a:spcPts val="1950"/>
              </a:lnSpc>
            </a:pPr>
            <a:r>
              <a:rPr lang="en-US" altLang="zh-CN" sz="1100" dirty="0" smtClean="0">
                <a:latin typeface="华文楷体" panose="02010600040101010101" pitchFamily="2" charset="-122"/>
                <a:ea typeface="华文楷体" panose="02010600040101010101" pitchFamily="2" charset="-122"/>
              </a:rPr>
              <a:t>3.</a:t>
            </a:r>
            <a:r>
              <a:rPr lang="zh-CN" altLang="en-US" sz="1100" dirty="0" smtClean="0">
                <a:latin typeface="华文楷体" panose="02010600040101010101" pitchFamily="2" charset="-122"/>
                <a:ea typeface="华文楷体" panose="02010600040101010101" pitchFamily="2" charset="-122"/>
              </a:rPr>
              <a:t>针对厂区网络卡顿，用网带宽紧张问题，开展用网行为管理项目，提高公司网络管理质量，加强信息安全。</a:t>
            </a: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610977" y="4554861"/>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975178" y="5006409"/>
            <a:ext cx="4936973" cy="605294"/>
          </a:xfrm>
          <a:prstGeom prst="rect">
            <a:avLst/>
          </a:prstGeom>
          <a:noFill/>
        </p:spPr>
        <p:txBody>
          <a:bodyPr wrap="square" rtlCol="0">
            <a:spAutoFit/>
          </a:bodyPr>
          <a:lstStyle/>
          <a:p>
            <a:pPr algn="just">
              <a:lnSpc>
                <a:spcPts val="1950"/>
              </a:lnSpc>
            </a:pPr>
            <a:r>
              <a:rPr lang="zh-CN" altLang="en-US" sz="1100" dirty="0" smtClean="0">
                <a:latin typeface="华文楷体" panose="02010600040101010101" pitchFamily="2" charset="-122"/>
                <a:ea typeface="华文楷体" panose="02010600040101010101" pitchFamily="2" charset="-122"/>
              </a:rPr>
              <a:t>使用</a:t>
            </a:r>
            <a:r>
              <a:rPr lang="en-US" altLang="zh-CN" sz="1100" dirty="0" smtClean="0">
                <a:latin typeface="华文楷体" panose="02010600040101010101" pitchFamily="2" charset="-122"/>
                <a:ea typeface="华文楷体" panose="02010600040101010101" pitchFamily="2" charset="-122"/>
              </a:rPr>
              <a:t>SAP</a:t>
            </a:r>
            <a:r>
              <a:rPr lang="zh-CN" altLang="en-US" sz="1100" dirty="0" smtClean="0">
                <a:latin typeface="华文楷体" panose="02010600040101010101" pitchFamily="2" charset="-122"/>
                <a:ea typeface="华文楷体" panose="02010600040101010101" pitchFamily="2" charset="-122"/>
              </a:rPr>
              <a:t>管理系统，可与</a:t>
            </a:r>
            <a:r>
              <a:rPr lang="en-US" altLang="zh-CN" sz="1100" dirty="0" smtClean="0">
                <a:latin typeface="华文楷体" panose="02010600040101010101" pitchFamily="2" charset="-122"/>
                <a:ea typeface="华文楷体" panose="02010600040101010101" pitchFamily="2" charset="-122"/>
              </a:rPr>
              <a:t>SRM</a:t>
            </a:r>
            <a:r>
              <a:rPr lang="zh-CN" altLang="en-US" sz="1100" dirty="0" smtClean="0">
                <a:latin typeface="华文楷体" panose="02010600040101010101" pitchFamily="2" charset="-122"/>
                <a:ea typeface="华文楷体" panose="02010600040101010101" pitchFamily="2" charset="-122"/>
              </a:rPr>
              <a:t>系统与</a:t>
            </a:r>
            <a:r>
              <a:rPr lang="en-US" altLang="zh-CN" sz="1100" dirty="0" smtClean="0">
                <a:latin typeface="华文楷体" panose="02010600040101010101" pitchFamily="2" charset="-122"/>
                <a:ea typeface="华文楷体" panose="02010600040101010101" pitchFamily="2" charset="-122"/>
              </a:rPr>
              <a:t>CRM</a:t>
            </a:r>
            <a:r>
              <a:rPr lang="zh-CN" altLang="en-US" sz="1100" dirty="0" smtClean="0">
                <a:latin typeface="华文楷体" panose="02010600040101010101" pitchFamily="2" charset="-122"/>
                <a:ea typeface="华文楷体" panose="02010600040101010101" pitchFamily="2" charset="-122"/>
              </a:rPr>
              <a:t>系统实现互联互通，生产、采购、库存的数据可以从系统中直接抓取，通过用友系统对财务数据l进行统计核算。</a:t>
            </a:r>
          </a:p>
        </p:txBody>
      </p:sp>
      <p:grpSp>
        <p:nvGrpSpPr>
          <p:cNvPr id="8" name="组合 35">
            <a:extLst>
              <a:ext uri="{FF2B5EF4-FFF2-40B4-BE49-F238E27FC236}">
                <a16:creationId xmlns:a16="http://schemas.microsoft.com/office/drawing/2014/main" xmlns="" id="{AE709374-9AA6-4A29-83A2-7F56FE40A14B}"/>
              </a:ext>
            </a:extLst>
          </p:cNvPr>
          <p:cNvGrpSpPr/>
          <p:nvPr/>
        </p:nvGrpSpPr>
        <p:grpSpPr>
          <a:xfrm>
            <a:off x="668702" y="8073062"/>
            <a:ext cx="1361971" cy="709001"/>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2133600" y="8063815"/>
            <a:ext cx="3790848" cy="1118255"/>
          </a:xfrm>
          <a:prstGeom prst="rect">
            <a:avLst/>
          </a:prstGeom>
          <a:noFill/>
        </p:spPr>
        <p:txBody>
          <a:bodyPr wrap="square" rtlCol="0">
            <a:spAutoFit/>
          </a:bodyPr>
          <a:lstStyle/>
          <a:p>
            <a:pPr algn="just">
              <a:lnSpc>
                <a:spcPts val="1950"/>
              </a:lnSpc>
            </a:pPr>
            <a:r>
              <a:rPr lang="en-US" altLang="zh-CN" sz="1100" dirty="0">
                <a:latin typeface="华文楷体" panose="02010600040101010101" pitchFamily="2" charset="-122"/>
                <a:ea typeface="华文楷体" panose="02010600040101010101" pitchFamily="2" charset="-122"/>
              </a:rPr>
              <a:t>1</a:t>
            </a:r>
            <a:r>
              <a:rPr lang="en-US" altLang="zh-CN" sz="1100" dirty="0" smtClean="0">
                <a:latin typeface="华文楷体" panose="02010600040101010101" pitchFamily="2" charset="-122"/>
                <a:ea typeface="华文楷体" panose="02010600040101010101" pitchFamily="2" charset="-122"/>
              </a:rPr>
              <a:t>.</a:t>
            </a:r>
            <a:r>
              <a:rPr lang="zh-CN" altLang="en-US" sz="1100" dirty="0" smtClean="0">
                <a:latin typeface="华文楷体" panose="02010600040101010101" pitchFamily="2" charset="-122"/>
                <a:ea typeface="华文楷体" panose="02010600040101010101" pitchFamily="2" charset="-122"/>
              </a:rPr>
              <a:t>节省人力成本</a:t>
            </a:r>
            <a:r>
              <a:rPr lang="en-US" altLang="zh-CN" sz="1100" dirty="0" smtClean="0">
                <a:latin typeface="华文楷体" panose="02010600040101010101" pitchFamily="2" charset="-122"/>
                <a:ea typeface="华文楷体" panose="02010600040101010101" pitchFamily="2" charset="-122"/>
              </a:rPr>
              <a:t>20%</a:t>
            </a:r>
            <a:r>
              <a:rPr lang="zh-CN" altLang="en-US" sz="1100" dirty="0" smtClean="0">
                <a:latin typeface="华文楷体" panose="02010600040101010101" pitchFamily="2" charset="-122"/>
                <a:ea typeface="华文楷体" panose="02010600040101010101" pitchFamily="2" charset="-122"/>
              </a:rPr>
              <a:t>以上；</a:t>
            </a:r>
            <a:endParaRPr lang="zh-CN" altLang="en-US" sz="1100" dirty="0">
              <a:latin typeface="华文楷体" panose="02010600040101010101" pitchFamily="2" charset="-122"/>
              <a:ea typeface="华文楷体" panose="02010600040101010101" pitchFamily="2" charset="-122"/>
            </a:endParaRPr>
          </a:p>
          <a:p>
            <a:pPr algn="just">
              <a:lnSpc>
                <a:spcPts val="1950"/>
              </a:lnSpc>
            </a:pPr>
            <a:r>
              <a:rPr lang="en-US" altLang="zh-CN" sz="1100" dirty="0">
                <a:latin typeface="华文楷体" panose="02010600040101010101" pitchFamily="2" charset="-122"/>
                <a:ea typeface="华文楷体" panose="02010600040101010101" pitchFamily="2" charset="-122"/>
              </a:rPr>
              <a:t>2</a:t>
            </a:r>
            <a:r>
              <a:rPr lang="en-US" altLang="zh-CN" sz="1100" dirty="0" smtClean="0">
                <a:latin typeface="华文楷体" panose="02010600040101010101" pitchFamily="2" charset="-122"/>
                <a:ea typeface="华文楷体" panose="02010600040101010101" pitchFamily="2" charset="-122"/>
              </a:rPr>
              <a:t>.</a:t>
            </a:r>
            <a:r>
              <a:rPr lang="zh-CN" altLang="en-US" sz="1100" dirty="0" smtClean="0">
                <a:latin typeface="华文楷体" panose="02010600040101010101" pitchFamily="2" charset="-122"/>
                <a:ea typeface="华文楷体" panose="02010600040101010101" pitchFamily="2" charset="-122"/>
              </a:rPr>
              <a:t>生产效率提高</a:t>
            </a:r>
            <a:r>
              <a:rPr lang="en-US" altLang="zh-CN" sz="1100" dirty="0" smtClean="0">
                <a:latin typeface="华文楷体" panose="02010600040101010101" pitchFamily="2" charset="-122"/>
                <a:ea typeface="华文楷体" panose="02010600040101010101" pitchFamily="2" charset="-122"/>
              </a:rPr>
              <a:t>20%</a:t>
            </a:r>
            <a:r>
              <a:rPr lang="zh-CN" altLang="en-US" sz="1100" dirty="0" smtClean="0">
                <a:latin typeface="华文楷体" panose="02010600040101010101" pitchFamily="2" charset="-122"/>
                <a:ea typeface="华文楷体" panose="02010600040101010101" pitchFamily="2" charset="-122"/>
              </a:rPr>
              <a:t>；</a:t>
            </a:r>
            <a:endParaRPr lang="zh-CN" altLang="en-US" sz="1100" dirty="0">
              <a:latin typeface="华文楷体" panose="02010600040101010101" pitchFamily="2" charset="-122"/>
              <a:ea typeface="华文楷体" panose="02010600040101010101" pitchFamily="2" charset="-122"/>
            </a:endParaRPr>
          </a:p>
          <a:p>
            <a:pPr algn="just">
              <a:lnSpc>
                <a:spcPts val="1950"/>
              </a:lnSpc>
            </a:pPr>
            <a:r>
              <a:rPr lang="en-US" altLang="zh-CN" sz="1100" dirty="0">
                <a:latin typeface="华文楷体" panose="02010600040101010101" pitchFamily="2" charset="-122"/>
                <a:ea typeface="华文楷体" panose="02010600040101010101" pitchFamily="2" charset="-122"/>
              </a:rPr>
              <a:t>3</a:t>
            </a:r>
            <a:r>
              <a:rPr lang="en-US" altLang="zh-CN" sz="1100" dirty="0" smtClean="0">
                <a:latin typeface="华文楷体" panose="02010600040101010101" pitchFamily="2" charset="-122"/>
                <a:ea typeface="华文楷体" panose="02010600040101010101" pitchFamily="2" charset="-122"/>
              </a:rPr>
              <a:t>.</a:t>
            </a:r>
            <a:r>
              <a:rPr lang="zh-CN" altLang="en-US" sz="1100" dirty="0" smtClean="0">
                <a:latin typeface="华文楷体" panose="02010600040101010101" pitchFamily="2" charset="-122"/>
                <a:ea typeface="华文楷体" panose="02010600040101010101" pitchFamily="2" charset="-122"/>
              </a:rPr>
              <a:t>合格率比改造前提高</a:t>
            </a:r>
            <a:r>
              <a:rPr lang="en-US" altLang="zh-CN" sz="1100" dirty="0" smtClean="0">
                <a:latin typeface="华文楷体" panose="02010600040101010101" pitchFamily="2" charset="-122"/>
                <a:ea typeface="华文楷体" panose="02010600040101010101" pitchFamily="2" charset="-122"/>
              </a:rPr>
              <a:t>6%</a:t>
            </a:r>
            <a:r>
              <a:rPr lang="zh-CN" altLang="en-US" sz="1100" dirty="0" smtClean="0">
                <a:latin typeface="华文楷体" panose="02010600040101010101" pitchFamily="2" charset="-122"/>
                <a:ea typeface="华文楷体" panose="02010600040101010101" pitchFamily="2" charset="-122"/>
              </a:rPr>
              <a:t>；</a:t>
            </a:r>
            <a:endParaRPr lang="zh-CN" altLang="en-US" sz="1100" dirty="0">
              <a:latin typeface="华文楷体" panose="02010600040101010101" pitchFamily="2" charset="-122"/>
              <a:ea typeface="华文楷体" panose="02010600040101010101" pitchFamily="2" charset="-122"/>
            </a:endParaRPr>
          </a:p>
          <a:p>
            <a:pPr algn="just">
              <a:lnSpc>
                <a:spcPts val="1950"/>
              </a:lnSpc>
            </a:pPr>
            <a:r>
              <a:rPr lang="en-US" altLang="zh-CN" sz="1100" dirty="0">
                <a:latin typeface="华文楷体" panose="02010600040101010101" pitchFamily="2" charset="-122"/>
                <a:ea typeface="华文楷体" panose="02010600040101010101" pitchFamily="2" charset="-122"/>
              </a:rPr>
              <a:t>4</a:t>
            </a:r>
            <a:r>
              <a:rPr lang="en-US" altLang="zh-CN" sz="1100" dirty="0" smtClean="0">
                <a:latin typeface="华文楷体" panose="02010600040101010101" pitchFamily="2" charset="-122"/>
                <a:ea typeface="华文楷体" panose="02010600040101010101" pitchFamily="2" charset="-122"/>
              </a:rPr>
              <a:t>.</a:t>
            </a:r>
            <a:r>
              <a:rPr lang="zh-CN" altLang="en-US" sz="1100" dirty="0" smtClean="0">
                <a:latin typeface="华文楷体" panose="02010600040101010101" pitchFamily="2" charset="-122"/>
                <a:ea typeface="华文楷体" panose="02010600040101010101" pitchFamily="2" charset="-122"/>
              </a:rPr>
              <a:t>安全检测水平提升至</a:t>
            </a:r>
            <a:r>
              <a:rPr lang="en-US" altLang="zh-CN" sz="1100" dirty="0" smtClean="0">
                <a:latin typeface="华文楷体" panose="02010600040101010101" pitchFamily="2" charset="-122"/>
                <a:ea typeface="华文楷体" panose="02010600040101010101" pitchFamily="2" charset="-122"/>
              </a:rPr>
              <a:t>95%</a:t>
            </a:r>
            <a:r>
              <a:rPr lang="zh-CN" altLang="en-US" sz="1100" dirty="0" smtClean="0">
                <a:latin typeface="华文楷体" panose="02010600040101010101" pitchFamily="2" charset="-122"/>
                <a:ea typeface="华文楷体" panose="02010600040101010101" pitchFamily="2" charset="-122"/>
              </a:rPr>
              <a:t>。</a:t>
            </a:r>
            <a:endParaRPr lang="zh-CN" altLang="en-US" sz="1100" dirty="0">
              <a:latin typeface="华文楷体" panose="02010600040101010101" pitchFamily="2" charset="-122"/>
              <a:ea typeface="华文楷体" panose="02010600040101010101" pitchFamily="2" charset="-122"/>
            </a:endParaRPr>
          </a:p>
        </p:txBody>
      </p:sp>
      <p:pic>
        <p:nvPicPr>
          <p:cNvPr id="19" name="图片 18"/>
          <p:cNvPicPr>
            <a:picLocks noChangeAspect="1"/>
          </p:cNvPicPr>
          <p:nvPr>
            <p:custDataLst>
              <p:tags r:id="rId1"/>
            </p:custDataLst>
          </p:nvPr>
        </p:nvPicPr>
        <p:blipFill rotWithShape="1">
          <a:blip r:embed="rId10" cstate="print"/>
          <a:srcRect l="17518" r="17518"/>
          <a:stretch>
            <a:fillRect/>
          </a:stretch>
        </p:blipFill>
        <p:spPr>
          <a:xfrm>
            <a:off x="4075951" y="590549"/>
            <a:ext cx="1972424" cy="1638301"/>
          </a:xfrm>
          <a:custGeom>
            <a:avLst/>
            <a:gdLst/>
            <a:ahLst/>
            <a:cxnLst>
              <a:cxn ang="3">
                <a:pos x="hc" y="t"/>
              </a:cxn>
              <a:cxn ang="cd2">
                <a:pos x="l" y="vc"/>
              </a:cxn>
              <a:cxn ang="cd4">
                <a:pos x="hc" y="b"/>
              </a:cxn>
              <a:cxn ang="0">
                <a:pos x="r" y="vc"/>
              </a:cxn>
            </a:cxnLst>
            <a:rect l="l" t="t" r="r" b="b"/>
            <a:pathLst>
              <a:path w="4800" h="5760">
                <a:moveTo>
                  <a:pt x="0" y="0"/>
                </a:moveTo>
                <a:lnTo>
                  <a:pt x="4800" y="0"/>
                </a:lnTo>
                <a:lnTo>
                  <a:pt x="4800" y="5760"/>
                </a:lnTo>
                <a:lnTo>
                  <a:pt x="0" y="5760"/>
                </a:lnTo>
                <a:lnTo>
                  <a:pt x="0" y="0"/>
                </a:lnTo>
                <a:close/>
              </a:path>
            </a:pathLst>
          </a:custGeom>
        </p:spPr>
      </p:pic>
      <p:pic>
        <p:nvPicPr>
          <p:cNvPr id="20" name="图片 19" descr="未命名文件(6)"/>
          <p:cNvPicPr>
            <a:picLocks noChangeAspect="1"/>
          </p:cNvPicPr>
          <p:nvPr/>
        </p:nvPicPr>
        <p:blipFill>
          <a:blip r:embed="rId11" cstate="print"/>
          <a:stretch>
            <a:fillRect/>
          </a:stretch>
        </p:blipFill>
        <p:spPr>
          <a:xfrm>
            <a:off x="1000124" y="5724524"/>
            <a:ext cx="4752976" cy="2085975"/>
          </a:xfrm>
          <a:prstGeom prst="rect">
            <a:avLst/>
          </a:prstGeom>
        </p:spPr>
      </p:pic>
    </p:spTree>
    <p:extLst>
      <p:ext uri="{BB962C8B-B14F-4D97-AF65-F5344CB8AC3E}">
        <p14:creationId xmlns:p14="http://schemas.microsoft.com/office/powerpoint/2010/main" xmlns="" val="2835616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760777" y="309216"/>
            <a:ext cx="2786063" cy="324630"/>
          </a:xfrm>
          <a:prstGeom prst="rect">
            <a:avLst/>
          </a:prstGeom>
        </p:spPr>
        <p:txBody>
          <a:bodyPr vert="horz" lIns="91440" tIns="45720" rIns="91440" bIns="45720" rtlCol="0" anchor="ctr">
            <a:noAutofit/>
          </a:bodyPr>
          <a:lstStyle/>
          <a:p>
            <a:pPr lvl="0" defTabSz="685800">
              <a:lnSpc>
                <a:spcPct val="90000"/>
              </a:lnSpc>
              <a:spcBef>
                <a:spcPct val="0"/>
              </a:spcBef>
              <a:defRPr/>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kumimoji="0" lang="en-US" altLang="zh-CN" sz="1600" b="1" i="0" u="none" strike="noStrike" kern="100" cap="none" spc="0" normalizeH="0" baseline="0" noProof="0" dirty="0" smtClean="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rPr>
              <a:t>0</a:t>
            </a:r>
            <a:r>
              <a:rPr lang="en-US" altLang="zh-CN" sz="16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rPr>
              <a:t>5</a:t>
            </a:r>
            <a:r>
              <a:rPr lang="en-US" altLang="zh-CN" sz="14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400" b="1" i="0" u="none" strike="noStrike" kern="100" cap="none" spc="0" normalizeH="0" baseline="0" noProof="0" dirty="0" smtClean="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zh-CN" altLang="zh-CN" sz="14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rPr>
              <a:t>云南氟磷电子科技有限公司</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56995" y="673574"/>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pic>
        <p:nvPicPr>
          <p:cNvPr id="3074" name="Picture 2"/>
          <p:cNvPicPr>
            <a:picLocks noChangeAspect="1" noChangeArrowheads="1"/>
          </p:cNvPicPr>
          <p:nvPr/>
        </p:nvPicPr>
        <p:blipFill>
          <a:blip r:embed="rId2" cstate="print"/>
          <a:srcRect/>
          <a:stretch>
            <a:fillRect/>
          </a:stretch>
        </p:blipFill>
        <p:spPr bwMode="auto">
          <a:xfrm>
            <a:off x="514350" y="1352551"/>
            <a:ext cx="5562600" cy="2495549"/>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298063" y="4229100"/>
            <a:ext cx="6121788" cy="25431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361950" y="6886575"/>
            <a:ext cx="6267450" cy="2357438"/>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0" y="276212"/>
            <a:ext cx="3677873" cy="324630"/>
          </a:xfrm>
        </p:spPr>
        <p:txBody>
          <a:bodyPr>
            <a:normAutofit fontScale="90000"/>
          </a:bodyPr>
          <a:lstStyle/>
          <a:p>
            <a:pPr marL="228600" lvl="0" indent="-228600">
              <a:spcBef>
                <a:spcPts val="750"/>
              </a:spcBef>
              <a:defRPr/>
            </a:pPr>
            <a: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t/>
            </a:r>
            <a:b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b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06 </a:t>
            </a:r>
            <a:r>
              <a:rPr lang="en-US" altLang="zh-CN" sz="1800" dirty="0" smtClean="0"/>
              <a:t>  </a:t>
            </a:r>
            <a:r>
              <a:rPr lang="zh-CN" altLang="en-US" sz="17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昆明和裕胶粘制品有限公司 </a:t>
            </a:r>
            <a:endParaRPr lang="en-US" altLang="zh-CN" sz="17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695427" y="621594"/>
            <a:ext cx="2660911" cy="1931106"/>
          </a:xfrm>
        </p:spPr>
        <p:txBody>
          <a:bodyPr>
            <a:noAutofit/>
          </a:bodyPr>
          <a:lstStyle/>
          <a:p>
            <a:pPr algn="just">
              <a:lnSpc>
                <a:spcPts val="1950"/>
              </a:lnSpc>
              <a:spcBef>
                <a:spcPts val="0"/>
              </a:spcBef>
            </a:pP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rPr>
              <a:t>昆明和裕胶粘制品有限公司位于富民县工业园区大营五金建材产业园，总用地面积</a:t>
            </a: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rPr>
              <a:t>8800</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rPr>
              <a:t>平方米，</a:t>
            </a: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2023</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年度实现产值</a:t>
            </a: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9554</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万元</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rPr>
              <a:t>。</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以不干胶类产品化学新材料，服务于全国大型生物疫苗生产企业、医药生产企业，是高新技术企业、云南省省级企业技术中心。</a:t>
            </a: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65441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19578" y="2936751"/>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2"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771525" y="3384453"/>
            <a:ext cx="5124450" cy="1118255"/>
          </a:xfrm>
          <a:prstGeom prst="rect">
            <a:avLst/>
          </a:prstGeom>
          <a:noFill/>
        </p:spPr>
        <p:txBody>
          <a:bodyPr wrap="square" rtlCol="0">
            <a:spAutoFit/>
          </a:bodyPr>
          <a:lstStyle/>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rPr>
              <a:t>生产过程传统，需数字化提升；                      </a:t>
            </a:r>
            <a:endParaRPr lang="en-US" altLang="zh-CN" sz="1100" dirty="0" smtClean="0">
              <a:latin typeface="华文楷体" panose="02010600040101010101" pitchFamily="2" charset="-122"/>
              <a:ea typeface="华文楷体" panose="02010600040101010101" pitchFamily="2" charset="-122"/>
            </a:endParaRPr>
          </a:p>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rPr>
              <a:t>供应链</a:t>
            </a:r>
            <a:r>
              <a:rPr lang="zh-CN" altLang="en-US" sz="1100" dirty="0" smtClean="0">
                <a:latin typeface="华文楷体" panose="02010600040101010101" pitchFamily="2" charset="-122"/>
                <a:ea typeface="华文楷体" panose="02010600040101010101" pitchFamily="2" charset="-122"/>
                <a:sym typeface="+mn-ea"/>
              </a:rPr>
              <a:t>老系统没有形成主要业务流程闭环、数据闭环；也没有形成业财一体化的闭环；</a:t>
            </a:r>
            <a:endParaRPr lang="zh-CN" altLang="en-US"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3.</a:t>
            </a:r>
            <a:r>
              <a:rPr lang="zh-CN" altLang="en-US" sz="1100" dirty="0" smtClean="0">
                <a:latin typeface="华文楷体" panose="02010600040101010101" pitchFamily="2" charset="-122"/>
                <a:ea typeface="华文楷体" panose="02010600040101010101" pitchFamily="2" charset="-122"/>
                <a:sym typeface="+mn-ea"/>
              </a:rPr>
              <a:t>生产管理中人管人的管理模式，比较混乱，人工成本浪费比较大</a:t>
            </a:r>
            <a:r>
              <a:rPr lang="zh-CN" altLang="en-US" sz="1100" dirty="0" smtClean="0">
                <a:latin typeface="华文楷体" panose="02010600040101010101" pitchFamily="2" charset="-122"/>
                <a:ea typeface="华文楷体" panose="02010600040101010101" pitchFamily="2" charset="-122"/>
              </a:rPr>
              <a:t>；                                  </a:t>
            </a:r>
            <a:endParaRPr lang="zh-CN" altLang="en-US" sz="1100" dirty="0">
              <a:latin typeface="华文楷体" panose="02010600040101010101" pitchFamily="2" charset="-122"/>
              <a:ea typeface="华文楷体" panose="02010600040101010101" pitchFamily="2" charset="-122"/>
            </a:endParaRP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534777" y="4440561"/>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857250" y="4863534"/>
            <a:ext cx="5162550" cy="861774"/>
          </a:xfrm>
          <a:prstGeom prst="rect">
            <a:avLst/>
          </a:prstGeom>
          <a:noFill/>
        </p:spPr>
        <p:txBody>
          <a:bodyPr wrap="square" rtlCol="0">
            <a:spAutoFit/>
          </a:bodyPr>
          <a:lstStyle/>
          <a:p>
            <a:pPr algn="just">
              <a:lnSpc>
                <a:spcPts val="1950"/>
              </a:lnSpc>
            </a:pPr>
            <a:r>
              <a:rPr lang="zh-CN" altLang="zh-CN" sz="1100" dirty="0" smtClean="0">
                <a:latin typeface="华文楷体" panose="02010600040101010101" pitchFamily="2" charset="-122"/>
                <a:ea typeface="华文楷体" panose="02010600040101010101" pitchFamily="2" charset="-122"/>
                <a:sym typeface="+mn-ea"/>
              </a:rPr>
              <a:t>通过引入德国工业4.0体系，采用西门子PCS产线控制系统，将人员、设备、物料、制造过程全面联结，并与ERP系统实时传输无缝连结，实现生产数据的全面感知，动态传输，实时分析，形成科学决策与智能控制，提高生产效率与生产质量。</a:t>
            </a:r>
            <a:endParaRPr lang="zh-CN" altLang="en-US" sz="1100" dirty="0">
              <a:latin typeface="华文楷体" panose="02010600040101010101" pitchFamily="2" charset="-122"/>
              <a:ea typeface="华文楷体" panose="02010600040101010101" pitchFamily="2" charset="-122"/>
              <a:sym typeface="+mn-ea"/>
            </a:endParaRPr>
          </a:p>
        </p:txBody>
      </p:sp>
      <p:grpSp>
        <p:nvGrpSpPr>
          <p:cNvPr id="8" name="组合 35">
            <a:extLst>
              <a:ext uri="{FF2B5EF4-FFF2-40B4-BE49-F238E27FC236}">
                <a16:creationId xmlns:a16="http://schemas.microsoft.com/office/drawing/2014/main" xmlns="" id="{AE709374-9AA6-4A29-83A2-7F56FE40A14B}"/>
              </a:ext>
            </a:extLst>
          </p:cNvPr>
          <p:cNvGrpSpPr/>
          <p:nvPr/>
        </p:nvGrpSpPr>
        <p:grpSpPr>
          <a:xfrm>
            <a:off x="516302" y="8415962"/>
            <a:ext cx="1361971" cy="709001"/>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2133600" y="8282890"/>
            <a:ext cx="3790848" cy="1118255"/>
          </a:xfrm>
          <a:prstGeom prst="rect">
            <a:avLst/>
          </a:prstGeom>
          <a:noFill/>
        </p:spPr>
        <p:txBody>
          <a:bodyPr wrap="square" rtlCol="0">
            <a:spAutoFit/>
          </a:bodyPr>
          <a:lstStyle/>
          <a:p>
            <a:pPr algn="just">
              <a:lnSpc>
                <a:spcPts val="1950"/>
              </a:lnSpc>
            </a:pPr>
            <a:r>
              <a:rPr lang="en-US" altLang="zh-CN" sz="1100" dirty="0">
                <a:latin typeface="华文楷体" panose="02010600040101010101" pitchFamily="2" charset="-122"/>
                <a:ea typeface="华文楷体" panose="02010600040101010101" pitchFamily="2" charset="-122"/>
              </a:rPr>
              <a:t>1</a:t>
            </a:r>
            <a:r>
              <a:rPr lang="en-US" altLang="zh-CN" sz="1100" dirty="0" smtClean="0">
                <a:latin typeface="华文楷体" panose="02010600040101010101" pitchFamily="2" charset="-122"/>
                <a:ea typeface="华文楷体" panose="02010600040101010101" pitchFamily="2" charset="-122"/>
              </a:rPr>
              <a:t>.</a:t>
            </a:r>
            <a:r>
              <a:rPr lang="zh-CN" altLang="en-US" sz="1100" dirty="0" smtClean="0">
                <a:latin typeface="华文楷体" panose="02010600040101010101" pitchFamily="2" charset="-122"/>
                <a:ea typeface="华文楷体" panose="02010600040101010101" pitchFamily="2" charset="-122"/>
              </a:rPr>
              <a:t>加工效率提升</a:t>
            </a:r>
            <a:r>
              <a:rPr lang="en-US" altLang="zh-CN" sz="1100" dirty="0" smtClean="0">
                <a:latin typeface="华文楷体" panose="02010600040101010101" pitchFamily="2" charset="-122"/>
                <a:ea typeface="华文楷体" panose="02010600040101010101" pitchFamily="2" charset="-122"/>
              </a:rPr>
              <a:t>20%</a:t>
            </a:r>
          </a:p>
          <a:p>
            <a:pPr algn="just">
              <a:lnSpc>
                <a:spcPts val="1950"/>
              </a:lnSpc>
            </a:pPr>
            <a:r>
              <a:rPr lang="en-US" altLang="zh-CN" sz="1100" dirty="0" smtClean="0">
                <a:latin typeface="华文楷体" panose="02010600040101010101" pitchFamily="2" charset="-122"/>
                <a:ea typeface="华文楷体" panose="02010600040101010101" pitchFamily="2" charset="-122"/>
              </a:rPr>
              <a:t>2.</a:t>
            </a:r>
            <a:r>
              <a:rPr lang="zh-CN" altLang="en-US" sz="1100" dirty="0" smtClean="0">
                <a:latin typeface="华文楷体" panose="02010600040101010101" pitchFamily="2" charset="-122"/>
                <a:ea typeface="华文楷体" panose="02010600040101010101" pitchFamily="2" charset="-122"/>
              </a:rPr>
              <a:t>实现生产全过程综合监管</a:t>
            </a:r>
            <a:endParaRPr lang="en-US" altLang="zh-CN"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3.</a:t>
            </a:r>
            <a:r>
              <a:rPr lang="zh-CN" altLang="en-US" sz="1100" dirty="0" smtClean="0">
                <a:latin typeface="华文楷体" panose="02010600040101010101" pitchFamily="2" charset="-122"/>
                <a:ea typeface="华文楷体" panose="02010600040101010101" pitchFamily="2" charset="-122"/>
              </a:rPr>
              <a:t>节省人力</a:t>
            </a:r>
            <a:r>
              <a:rPr lang="en-US" altLang="zh-CN" sz="1100" dirty="0" smtClean="0">
                <a:latin typeface="华文楷体" panose="02010600040101010101" pitchFamily="2" charset="-122"/>
                <a:ea typeface="华文楷体" panose="02010600040101010101" pitchFamily="2" charset="-122"/>
              </a:rPr>
              <a:t>30%</a:t>
            </a:r>
          </a:p>
          <a:p>
            <a:pPr algn="just">
              <a:lnSpc>
                <a:spcPts val="1950"/>
              </a:lnSpc>
            </a:pPr>
            <a:r>
              <a:rPr lang="en-US" altLang="zh-CN" sz="1100" dirty="0" smtClean="0">
                <a:latin typeface="华文楷体" panose="02010600040101010101" pitchFamily="2" charset="-122"/>
                <a:ea typeface="华文楷体" panose="02010600040101010101" pitchFamily="2" charset="-122"/>
              </a:rPr>
              <a:t>4.</a:t>
            </a:r>
            <a:r>
              <a:rPr lang="zh-CN" altLang="en-US" sz="1100" dirty="0" smtClean="0">
                <a:latin typeface="华文楷体" panose="02010600040101010101" pitchFamily="2" charset="-122"/>
                <a:ea typeface="华文楷体" panose="02010600040101010101" pitchFamily="2" charset="-122"/>
              </a:rPr>
              <a:t>生产效率提高</a:t>
            </a:r>
            <a:r>
              <a:rPr lang="en-US" altLang="zh-CN" sz="1100" dirty="0" smtClean="0">
                <a:latin typeface="华文楷体" panose="02010600040101010101" pitchFamily="2" charset="-122"/>
                <a:ea typeface="华文楷体" panose="02010600040101010101" pitchFamily="2" charset="-122"/>
              </a:rPr>
              <a:t>40%</a:t>
            </a:r>
            <a:endParaRPr lang="zh-CN" altLang="en-US" sz="1100" dirty="0">
              <a:latin typeface="华文楷体" panose="02010600040101010101" pitchFamily="2" charset="-122"/>
              <a:ea typeface="华文楷体" panose="02010600040101010101" pitchFamily="2" charset="-122"/>
            </a:endParaRPr>
          </a:p>
        </p:txBody>
      </p:sp>
      <p:pic>
        <p:nvPicPr>
          <p:cNvPr id="1026" name="Picture 2"/>
          <p:cNvPicPr>
            <a:picLocks noChangeAspect="1" noChangeArrowheads="1"/>
          </p:cNvPicPr>
          <p:nvPr/>
        </p:nvPicPr>
        <p:blipFill>
          <a:blip r:embed="rId10" cstate="print"/>
          <a:srcRect/>
          <a:stretch>
            <a:fillRect/>
          </a:stretch>
        </p:blipFill>
        <p:spPr bwMode="auto">
          <a:xfrm>
            <a:off x="3724553" y="609601"/>
            <a:ext cx="2390497" cy="1962150"/>
          </a:xfrm>
          <a:prstGeom prst="rect">
            <a:avLst/>
          </a:prstGeom>
          <a:noFill/>
          <a:ln w="9525">
            <a:noFill/>
            <a:miter lim="800000"/>
            <a:headEnd/>
            <a:tailEnd/>
          </a:ln>
          <a:effectLst/>
        </p:spPr>
      </p:pic>
      <p:pic>
        <p:nvPicPr>
          <p:cNvPr id="19" name="图片 18"/>
          <p:cNvPicPr>
            <a:picLocks noChangeAspect="1"/>
          </p:cNvPicPr>
          <p:nvPr/>
        </p:nvPicPr>
        <p:blipFill>
          <a:blip r:embed="rId11" cstate="print"/>
          <a:stretch>
            <a:fillRect/>
          </a:stretch>
        </p:blipFill>
        <p:spPr>
          <a:xfrm>
            <a:off x="942975" y="5876925"/>
            <a:ext cx="4838699" cy="2019300"/>
          </a:xfrm>
          <a:prstGeom prst="rect">
            <a:avLst/>
          </a:prstGeom>
          <a:ln>
            <a:solidFill>
              <a:schemeClr val="tx1"/>
            </a:solidFill>
          </a:ln>
        </p:spPr>
      </p:pic>
    </p:spTree>
    <p:extLst>
      <p:ext uri="{BB962C8B-B14F-4D97-AF65-F5344CB8AC3E}">
        <p14:creationId xmlns:p14="http://schemas.microsoft.com/office/powerpoint/2010/main" xmlns="" val="2835616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760777" y="309216"/>
            <a:ext cx="2786063" cy="324630"/>
          </a:xfrm>
          <a:prstGeom prst="rect">
            <a:avLst/>
          </a:prstGeom>
        </p:spPr>
        <p:txBody>
          <a:bodyPr vert="horz" lIns="91440" tIns="45720" rIns="91440" bIns="45720" rtlCol="0" anchor="ctr">
            <a:noAutofit/>
          </a:bodyPr>
          <a:lstStyle/>
          <a:p>
            <a:pPr lvl="0" defTabSz="685800">
              <a:lnSpc>
                <a:spcPct val="90000"/>
              </a:lnSpc>
              <a:spcBef>
                <a:spcPct val="0"/>
              </a:spcBef>
              <a:defRPr/>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kumimoji="0" lang="en-US" altLang="zh-CN" sz="1400" b="1" i="0" u="none" strike="noStrike" kern="100" cap="none" spc="0" normalizeH="0" baseline="0" noProof="0" dirty="0" smtClean="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rPr>
              <a:t>06      </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昆明和裕胶粘制品有限公司 </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56995" y="673574"/>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pic>
        <p:nvPicPr>
          <p:cNvPr id="2050" name="Picture 2"/>
          <p:cNvPicPr>
            <a:picLocks noChangeAspect="1" noChangeArrowheads="1"/>
          </p:cNvPicPr>
          <p:nvPr/>
        </p:nvPicPr>
        <p:blipFill>
          <a:blip r:embed="rId2" cstate="print"/>
          <a:srcRect/>
          <a:stretch>
            <a:fillRect/>
          </a:stretch>
        </p:blipFill>
        <p:spPr bwMode="auto">
          <a:xfrm>
            <a:off x="552449" y="1264980"/>
            <a:ext cx="5448301" cy="246882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371474" y="4067175"/>
            <a:ext cx="5876925" cy="24955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485775" y="6696075"/>
            <a:ext cx="5705475" cy="2733674"/>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0" y="276212"/>
            <a:ext cx="3677873" cy="324630"/>
          </a:xfrm>
        </p:spPr>
        <p:txBody>
          <a:bodyPr>
            <a:normAutofit fontScale="90000"/>
          </a:bodyPr>
          <a:lstStyle/>
          <a:p>
            <a:pPr marL="228600" lvl="0" indent="-228600">
              <a:spcBef>
                <a:spcPts val="750"/>
              </a:spcBef>
              <a:defRPr/>
            </a:pPr>
            <a: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t/>
            </a:r>
            <a:b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b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12  </a:t>
            </a:r>
            <a:r>
              <a:rPr lang="zh-CN" altLang="en-US" sz="16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多氟多</a:t>
            </a:r>
            <a:r>
              <a:rPr lang="en-US" altLang="zh-CN" sz="16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6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a:t>
            </a:r>
            <a:r>
              <a:rPr lang="en-US" altLang="zh-CN" sz="16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6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科技开发有限公司</a:t>
            </a:r>
            <a:endParaRPr lang="en-US" altLang="zh-CN" sz="16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638175" y="621594"/>
            <a:ext cx="2718163" cy="1931106"/>
          </a:xfrm>
        </p:spPr>
        <p:txBody>
          <a:bodyPr>
            <a:noAutofit/>
          </a:bodyPr>
          <a:lstStyle/>
          <a:p>
            <a:pPr algn="just">
              <a:lnSpc>
                <a:spcPts val="1950"/>
              </a:lnSpc>
              <a:spcBef>
                <a:spcPts val="0"/>
              </a:spcBef>
            </a:pPr>
            <a:r>
              <a:rPr lang="zh-CN" altLang="en-US" sz="1100" dirty="0" smtClean="0">
                <a:latin typeface="华文楷体" panose="02010600040101010101" pitchFamily="2" charset="-122"/>
                <a:ea typeface="华文楷体" panose="02010600040101010101" pitchFamily="2" charset="-122"/>
              </a:rPr>
              <a:t>多氟多（昆明）科技开发有限公司是多氟多新材料股份有限公司（股票代码：002407）的全资子公司，公司位于云南省安宁市，占地65.62亩，注册资金3.6亿元，公司一直致力于低品位氟、硅资源的循环高效利用研究。无机氟化工新技术、新产品的研发、生产和销售</a:t>
            </a:r>
            <a:r>
              <a:rPr lang="zh-CN" altLang="en-US" sz="1100" spc="150" dirty="0" smtClean="0">
                <a:solidFill>
                  <a:schemeClr val="accent1"/>
                </a:solidFill>
                <a:latin typeface="Arial" panose="02080604020202020204" pitchFamily="34" charset="0"/>
                <a:ea typeface="微软雅黑" panose="020B0503020204020204" pitchFamily="34" charset="-122"/>
              </a:rPr>
              <a:t>。</a:t>
            </a:r>
            <a:endPar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sym typeface="+mn-ea"/>
            </a:endParaRP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65441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19578" y="2936751"/>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2"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781049" y="3374928"/>
            <a:ext cx="5286375" cy="861774"/>
          </a:xfrm>
          <a:prstGeom prst="rect">
            <a:avLst/>
          </a:prstGeom>
          <a:noFill/>
        </p:spPr>
        <p:txBody>
          <a:bodyPr wrap="square" rtlCol="0">
            <a:spAutoFit/>
          </a:bodyPr>
          <a:lstStyle/>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sym typeface="+mn-ea"/>
              </a:rPr>
              <a:t>行业数据类型复杂，数据采集涉及来自不同来源、不同设备、不同系统的数据；                      </a:t>
            </a:r>
            <a:endParaRPr lang="en-US" altLang="zh-CN" sz="1100" dirty="0" smtClean="0">
              <a:latin typeface="华文楷体" panose="02010600040101010101" pitchFamily="2" charset="-122"/>
              <a:ea typeface="华文楷体" panose="02010600040101010101" pitchFamily="2" charset="-122"/>
              <a:sym typeface="+mn-ea"/>
            </a:endParaRPr>
          </a:p>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sym typeface="+mn-ea"/>
              </a:rPr>
              <a:t>应用人工智能、大数据、物联网等技术替代传统模式，生产设备设备老旧；</a:t>
            </a:r>
          </a:p>
          <a:p>
            <a:pPr algn="just">
              <a:lnSpc>
                <a:spcPts val="1950"/>
              </a:lnSpc>
            </a:pPr>
            <a:r>
              <a:rPr lang="en-US" altLang="zh-CN" sz="1100" dirty="0" smtClean="0">
                <a:latin typeface="华文楷体" panose="02010600040101010101" pitchFamily="2" charset="-122"/>
                <a:ea typeface="华文楷体" panose="02010600040101010101" pitchFamily="2" charset="-122"/>
              </a:rPr>
              <a:t>3.  </a:t>
            </a:r>
            <a:r>
              <a:rPr lang="zh-CN" altLang="en-US" sz="1100" dirty="0" smtClean="0">
                <a:latin typeface="华文楷体" panose="02010600040101010101" pitchFamily="2" charset="-122"/>
                <a:ea typeface="华文楷体" panose="02010600040101010101" pitchFamily="2" charset="-122"/>
              </a:rPr>
              <a:t>传统</a:t>
            </a:r>
            <a:r>
              <a:rPr lang="zh-CN" altLang="en-US" sz="1100" dirty="0" smtClean="0">
                <a:latin typeface="华文楷体" panose="02010600040101010101" pitchFamily="2" charset="-122"/>
                <a:ea typeface="华文楷体" panose="02010600040101010101" pitchFamily="2" charset="-122"/>
                <a:sym typeface="+mn-ea"/>
              </a:rPr>
              <a:t>生产工艺，能耗和物耗较大，需提高生产效率和质量</a:t>
            </a:r>
            <a:r>
              <a:rPr lang="zh-CN" altLang="en-US" sz="1100" dirty="0" smtClean="0">
                <a:latin typeface="华文楷体" panose="02010600040101010101" pitchFamily="2" charset="-122"/>
                <a:ea typeface="华文楷体" panose="02010600040101010101" pitchFamily="2" charset="-122"/>
              </a:rPr>
              <a:t>；</a:t>
            </a:r>
            <a:endParaRPr lang="zh-CN" altLang="en-US" sz="1100" dirty="0">
              <a:latin typeface="华文楷体" panose="02010600040101010101" pitchFamily="2" charset="-122"/>
              <a:ea typeface="华文楷体" panose="02010600040101010101" pitchFamily="2" charset="-122"/>
              <a:sym typeface="+mn-ea"/>
            </a:endParaRP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544302" y="4126236"/>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828675" y="4568259"/>
            <a:ext cx="5162550" cy="1093441"/>
          </a:xfrm>
          <a:prstGeom prst="rect">
            <a:avLst/>
          </a:prstGeom>
          <a:noFill/>
        </p:spPr>
        <p:txBody>
          <a:bodyPr wrap="square" rtlCol="0">
            <a:spAutoFit/>
          </a:bodyPr>
          <a:lstStyle/>
          <a:p>
            <a:pPr algn="just">
              <a:lnSpc>
                <a:spcPts val="1950"/>
              </a:lnSpc>
            </a:pPr>
            <a:r>
              <a:rPr lang="zh-CN" altLang="en-US" sz="1100" dirty="0" smtClean="0">
                <a:latin typeface="华文楷体" panose="02010600040101010101" pitchFamily="2" charset="-122"/>
                <a:ea typeface="华文楷体" panose="02010600040101010101" pitchFamily="2" charset="-122"/>
                <a:sym typeface="+mn-ea"/>
              </a:rPr>
              <a:t>建设“自动化</a:t>
            </a:r>
            <a:r>
              <a:rPr lang="en-US" altLang="zh-CN" sz="1100" dirty="0" smtClean="0">
                <a:latin typeface="华文楷体" panose="02010600040101010101" pitchFamily="2" charset="-122"/>
                <a:ea typeface="华文楷体" panose="02010600040101010101" pitchFamily="2" charset="-122"/>
                <a:sym typeface="+mn-ea"/>
              </a:rPr>
              <a:t>MACS</a:t>
            </a:r>
            <a:r>
              <a:rPr lang="zh-CN" altLang="en-US" sz="1100" dirty="0" smtClean="0">
                <a:latin typeface="华文楷体" panose="02010600040101010101" pitchFamily="2" charset="-122"/>
                <a:ea typeface="华文楷体" panose="02010600040101010101" pitchFamily="2" charset="-122"/>
                <a:sym typeface="+mn-ea"/>
              </a:rPr>
              <a:t>分布式控制系统”、“安全生产数字化管理平台”、“企业项目管理平台”、“企业风险防控平台”在线监测系统，为进一步强化提升自身安全生产管理水平、提升产业能力、降低安全事故、保障企业内部安全，提高企业内部的工作效率和生产效率。</a:t>
            </a:r>
          </a:p>
        </p:txBody>
      </p:sp>
      <p:grpSp>
        <p:nvGrpSpPr>
          <p:cNvPr id="6" name="组合 35">
            <a:extLst>
              <a:ext uri="{FF2B5EF4-FFF2-40B4-BE49-F238E27FC236}">
                <a16:creationId xmlns:a16="http://schemas.microsoft.com/office/drawing/2014/main" xmlns="" id="{AE709374-9AA6-4A29-83A2-7F56FE40A14B}"/>
              </a:ext>
            </a:extLst>
          </p:cNvPr>
          <p:cNvGrpSpPr/>
          <p:nvPr/>
        </p:nvGrpSpPr>
        <p:grpSpPr>
          <a:xfrm>
            <a:off x="516302" y="8415962"/>
            <a:ext cx="1361971" cy="709001"/>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2133600" y="8282890"/>
            <a:ext cx="3790848" cy="1118255"/>
          </a:xfrm>
          <a:prstGeom prst="rect">
            <a:avLst/>
          </a:prstGeom>
          <a:noFill/>
        </p:spPr>
        <p:txBody>
          <a:bodyPr wrap="square" rtlCol="0">
            <a:spAutoFit/>
          </a:bodyPr>
          <a:lstStyle/>
          <a:p>
            <a:pPr algn="just">
              <a:lnSpc>
                <a:spcPts val="1950"/>
              </a:lnSpc>
            </a:pPr>
            <a:r>
              <a:rPr lang="en-US" altLang="zh-CN" sz="1100" dirty="0" smtClean="0">
                <a:latin typeface="华文楷体" panose="02010600040101010101" pitchFamily="2" charset="-122"/>
                <a:ea typeface="华文楷体" panose="02010600040101010101" pitchFamily="2" charset="-122"/>
              </a:rPr>
              <a:t>1.</a:t>
            </a:r>
            <a:r>
              <a:rPr lang="zh-CN" altLang="en-US" sz="1100" dirty="0" smtClean="0">
                <a:latin typeface="华文楷体" panose="02010600040101010101" pitchFamily="2" charset="-122"/>
                <a:ea typeface="华文楷体" panose="02010600040101010101" pitchFamily="2" charset="-122"/>
              </a:rPr>
              <a:t>运营成本降低</a:t>
            </a:r>
            <a:r>
              <a:rPr lang="en-US" altLang="zh-CN" sz="1100" dirty="0" smtClean="0">
                <a:latin typeface="华文楷体" panose="02010600040101010101" pitchFamily="2" charset="-122"/>
                <a:ea typeface="华文楷体" panose="02010600040101010101" pitchFamily="2" charset="-122"/>
              </a:rPr>
              <a:t>16%</a:t>
            </a:r>
          </a:p>
          <a:p>
            <a:pPr algn="just">
              <a:lnSpc>
                <a:spcPts val="1950"/>
              </a:lnSpc>
            </a:pPr>
            <a:r>
              <a:rPr lang="en-US" altLang="zh-CN" sz="1100" dirty="0" smtClean="0">
                <a:latin typeface="华文楷体" panose="02010600040101010101" pitchFamily="2" charset="-122"/>
                <a:ea typeface="华文楷体" panose="02010600040101010101" pitchFamily="2" charset="-122"/>
              </a:rPr>
              <a:t>2.</a:t>
            </a:r>
            <a:r>
              <a:rPr lang="zh-CN" altLang="en-US" sz="1100" dirty="0" smtClean="0">
                <a:latin typeface="华文楷体" panose="02010600040101010101" pitchFamily="2" charset="-122"/>
                <a:ea typeface="华文楷体" panose="02010600040101010101" pitchFamily="2" charset="-122"/>
              </a:rPr>
              <a:t>设备综合利用率提升</a:t>
            </a:r>
            <a:r>
              <a:rPr lang="en-US" altLang="zh-CN" sz="1100" dirty="0" smtClean="0">
                <a:latin typeface="华文楷体" panose="02010600040101010101" pitchFamily="2" charset="-122"/>
                <a:ea typeface="华文楷体" panose="02010600040101010101" pitchFamily="2" charset="-122"/>
              </a:rPr>
              <a:t>30%</a:t>
            </a:r>
          </a:p>
          <a:p>
            <a:pPr algn="just">
              <a:lnSpc>
                <a:spcPts val="1950"/>
              </a:lnSpc>
            </a:pPr>
            <a:r>
              <a:rPr lang="en-US" altLang="zh-CN" sz="1100" dirty="0" smtClean="0">
                <a:latin typeface="华文楷体" panose="02010600040101010101" pitchFamily="2" charset="-122"/>
                <a:ea typeface="华文楷体" panose="02010600040101010101" pitchFamily="2" charset="-122"/>
              </a:rPr>
              <a:t>3.</a:t>
            </a:r>
            <a:r>
              <a:rPr lang="zh-CN" altLang="en-US" sz="1100" dirty="0" smtClean="0">
                <a:latin typeface="华文楷体" panose="02010600040101010101" pitchFamily="2" charset="-122"/>
                <a:ea typeface="华文楷体" panose="02010600040101010101" pitchFamily="2" charset="-122"/>
              </a:rPr>
              <a:t>安全生产指标提升</a:t>
            </a:r>
            <a:r>
              <a:rPr lang="en-US" altLang="zh-CN" sz="1100" dirty="0" smtClean="0">
                <a:latin typeface="华文楷体" panose="02010600040101010101" pitchFamily="2" charset="-122"/>
                <a:ea typeface="华文楷体" panose="02010600040101010101" pitchFamily="2" charset="-122"/>
              </a:rPr>
              <a:t>10%</a:t>
            </a:r>
          </a:p>
          <a:p>
            <a:pPr algn="just">
              <a:lnSpc>
                <a:spcPts val="1950"/>
              </a:lnSpc>
            </a:pPr>
            <a:r>
              <a:rPr lang="en-US" altLang="zh-CN" sz="1100" dirty="0" smtClean="0">
                <a:latin typeface="华文楷体" panose="02010600040101010101" pitchFamily="2" charset="-122"/>
                <a:ea typeface="华文楷体" panose="02010600040101010101" pitchFamily="2" charset="-122"/>
              </a:rPr>
              <a:t>4.</a:t>
            </a:r>
            <a:r>
              <a:rPr lang="zh-CN" altLang="en-US" sz="1100" dirty="0" smtClean="0">
                <a:latin typeface="华文楷体" panose="02010600040101010101" pitchFamily="2" charset="-122"/>
                <a:ea typeface="华文楷体" panose="02010600040101010101" pitchFamily="2" charset="-122"/>
              </a:rPr>
              <a:t>生产效率提高</a:t>
            </a:r>
            <a:r>
              <a:rPr lang="en-US" altLang="zh-CN" sz="1100" dirty="0" smtClean="0">
                <a:latin typeface="华文楷体" panose="02010600040101010101" pitchFamily="2" charset="-122"/>
                <a:ea typeface="华文楷体" panose="02010600040101010101" pitchFamily="2" charset="-122"/>
              </a:rPr>
              <a:t>15%</a:t>
            </a:r>
            <a:endParaRPr lang="zh-CN" altLang="en-US" sz="1100" dirty="0">
              <a:latin typeface="华文楷体" panose="02010600040101010101" pitchFamily="2" charset="-122"/>
              <a:ea typeface="华文楷体" panose="02010600040101010101" pitchFamily="2" charset="-122"/>
            </a:endParaRPr>
          </a:p>
        </p:txBody>
      </p:sp>
      <p:pic>
        <p:nvPicPr>
          <p:cNvPr id="20" name="图片 19"/>
          <p:cNvPicPr>
            <a:picLocks noChangeAspect="1"/>
          </p:cNvPicPr>
          <p:nvPr/>
        </p:nvPicPr>
        <p:blipFill>
          <a:blip r:embed="rId10" cstate="print"/>
          <a:stretch>
            <a:fillRect/>
          </a:stretch>
        </p:blipFill>
        <p:spPr>
          <a:xfrm>
            <a:off x="3629024" y="625909"/>
            <a:ext cx="2695575" cy="1860116"/>
          </a:xfrm>
          <a:prstGeom prst="rect">
            <a:avLst/>
          </a:prstGeom>
        </p:spPr>
      </p:pic>
      <p:pic>
        <p:nvPicPr>
          <p:cNvPr id="21" name="图片 20" descr="OA"/>
          <p:cNvPicPr>
            <a:picLocks noChangeAspect="1"/>
          </p:cNvPicPr>
          <p:nvPr/>
        </p:nvPicPr>
        <p:blipFill>
          <a:blip r:embed="rId11" cstate="print"/>
          <a:stretch>
            <a:fillRect/>
          </a:stretch>
        </p:blipFill>
        <p:spPr>
          <a:xfrm>
            <a:off x="974090" y="5800090"/>
            <a:ext cx="4836160" cy="2267585"/>
          </a:xfrm>
          <a:prstGeom prst="rect">
            <a:avLst/>
          </a:prstGeom>
        </p:spPr>
      </p:pic>
    </p:spTree>
    <p:extLst>
      <p:ext uri="{BB962C8B-B14F-4D97-AF65-F5344CB8AC3E}">
        <p14:creationId xmlns:p14="http://schemas.microsoft.com/office/powerpoint/2010/main" xmlns="" val="2835616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485775" y="309216"/>
            <a:ext cx="3181350" cy="324630"/>
          </a:xfrm>
          <a:prstGeom prst="rect">
            <a:avLst/>
          </a:prstGeom>
        </p:spPr>
        <p:txBody>
          <a:bodyPr vert="horz" lIns="91440" tIns="45720" rIns="91440" bIns="45720" rtlCol="0" anchor="ctr">
            <a:noAutofit/>
          </a:bodyPr>
          <a:lstStyle/>
          <a:p>
            <a:pPr lvl="0" defTabSz="685800">
              <a:lnSpc>
                <a:spcPct val="90000"/>
              </a:lnSpc>
              <a:spcBef>
                <a:spcPct val="0"/>
              </a:spcBef>
              <a:defRPr/>
            </a:pPr>
            <a:r>
              <a:rPr lang="en-US" altLang="zh-CN" sz="16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12  </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多氟多</a:t>
            </a: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a:t>
            </a: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科技开发有限公司</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56995" y="673574"/>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pic>
        <p:nvPicPr>
          <p:cNvPr id="4098" name="Picture 2"/>
          <p:cNvPicPr>
            <a:picLocks noChangeAspect="1" noChangeArrowheads="1"/>
          </p:cNvPicPr>
          <p:nvPr/>
        </p:nvPicPr>
        <p:blipFill>
          <a:blip r:embed="rId2" cstate="print"/>
          <a:srcRect/>
          <a:stretch>
            <a:fillRect/>
          </a:stretch>
        </p:blipFill>
        <p:spPr bwMode="auto">
          <a:xfrm>
            <a:off x="323850" y="1243687"/>
            <a:ext cx="6096000" cy="266156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333375" y="4082909"/>
            <a:ext cx="6057899" cy="2632215"/>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438150" y="6943725"/>
            <a:ext cx="5981700" cy="2476499"/>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0" y="276212"/>
            <a:ext cx="3677873" cy="324630"/>
          </a:xfrm>
        </p:spPr>
        <p:txBody>
          <a:bodyPr>
            <a:normAutofit fontScale="90000"/>
          </a:bodyPr>
          <a:lstStyle/>
          <a:p>
            <a:pPr marL="228600" lvl="0" indent="-228600">
              <a:spcBef>
                <a:spcPts val="750"/>
              </a:spcBef>
              <a:defRPr/>
            </a:pPr>
            <a: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t/>
            </a:r>
            <a:b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b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13   </a:t>
            </a:r>
            <a:r>
              <a:rPr lang="zh-CN" altLang="en-US" sz="16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rPr>
              <a:t>昆明远方生物制品有限公司</a:t>
            </a:r>
            <a:endParaRPr lang="en-US" altLang="zh-CN" sz="16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695427" y="621594"/>
            <a:ext cx="2660911" cy="1931106"/>
          </a:xfrm>
        </p:spPr>
        <p:txBody>
          <a:bodyPr>
            <a:noAutofit/>
          </a:bodyPr>
          <a:lstStyle/>
          <a:p>
            <a:pPr algn="just">
              <a:lnSpc>
                <a:spcPts val="1950"/>
              </a:lnSpc>
              <a:spcBef>
                <a:spcPts val="0"/>
              </a:spcBef>
            </a:pP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昆明远方生物制品有限公司注册资金</a:t>
            </a:r>
            <a:r>
              <a:rPr lang="en-US" altLang="zh-CN" sz="1100" dirty="0" smtClean="0">
                <a:solidFill>
                  <a:schemeClr val="tx1">
                    <a:lumMod val="75000"/>
                    <a:lumOff val="25000"/>
                  </a:schemeClr>
                </a:solidFill>
                <a:latin typeface="楷体" panose="02010609060101010101" pitchFamily="49" charset="-122"/>
                <a:ea typeface="楷体" panose="02010609060101010101" pitchFamily="49" charset="-122"/>
              </a:rPr>
              <a:t>5000</a:t>
            </a: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万元，是专业从事云南民族傣医药特色功能性化妆品、保健食品、医用消毒剂的研发、生产为一体的公司。</a:t>
            </a:r>
            <a:r>
              <a:rPr lang="en-US" altLang="zh-CN" sz="1100" dirty="0" smtClean="0">
                <a:latin typeface="微软雅黑" panose="020B0503020204020204" pitchFamily="34" charset="-122"/>
                <a:ea typeface="微软雅黑" panose="020B0503020204020204" pitchFamily="34" charset="-122"/>
              </a:rPr>
              <a:t> </a:t>
            </a:r>
            <a:r>
              <a:rPr lang="en-US" altLang="zh-CN" sz="1100" dirty="0" smtClean="0">
                <a:solidFill>
                  <a:schemeClr val="tx1">
                    <a:lumMod val="75000"/>
                    <a:lumOff val="25000"/>
                  </a:schemeClr>
                </a:solidFill>
                <a:latin typeface="楷体" panose="02010609060101010101" pitchFamily="49" charset="-122"/>
                <a:ea typeface="楷体" panose="02010609060101010101" pitchFamily="49" charset="-122"/>
              </a:rPr>
              <a:t>2023</a:t>
            </a:r>
            <a:r>
              <a:rPr lang="zh-CN" altLang="zh-CN" sz="1100" dirty="0" smtClean="0">
                <a:solidFill>
                  <a:schemeClr val="tx1">
                    <a:lumMod val="75000"/>
                    <a:lumOff val="25000"/>
                  </a:schemeClr>
                </a:solidFill>
                <a:latin typeface="楷体" panose="02010609060101010101" pitchFamily="49" charset="-122"/>
                <a:ea typeface="楷体" panose="02010609060101010101" pitchFamily="49" charset="-122"/>
              </a:rPr>
              <a:t>年公司总资产</a:t>
            </a:r>
            <a:r>
              <a:rPr lang="en-US" altLang="zh-CN" sz="1100" dirty="0" smtClean="0">
                <a:solidFill>
                  <a:schemeClr val="tx1">
                    <a:lumMod val="75000"/>
                    <a:lumOff val="25000"/>
                  </a:schemeClr>
                </a:solidFill>
                <a:latin typeface="楷体" panose="02010609060101010101" pitchFamily="49" charset="-122"/>
                <a:ea typeface="楷体" panose="02010609060101010101" pitchFamily="49" charset="-122"/>
              </a:rPr>
              <a:t>1.32</a:t>
            </a: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亿</a:t>
            </a:r>
            <a:r>
              <a:rPr lang="zh-CN" altLang="zh-CN" sz="1100" dirty="0" smtClean="0">
                <a:solidFill>
                  <a:schemeClr val="tx1">
                    <a:lumMod val="75000"/>
                    <a:lumOff val="25000"/>
                  </a:schemeClr>
                </a:solidFill>
                <a:latin typeface="楷体" panose="02010609060101010101" pitchFamily="49" charset="-122"/>
                <a:ea typeface="楷体" panose="02010609060101010101" pitchFamily="49" charset="-122"/>
              </a:rPr>
              <a:t>元，</a:t>
            </a: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营收</a:t>
            </a:r>
            <a:r>
              <a:rPr lang="en-US" altLang="zh-CN" sz="1100" dirty="0" smtClean="0">
                <a:solidFill>
                  <a:schemeClr val="tx1">
                    <a:lumMod val="75000"/>
                    <a:lumOff val="25000"/>
                  </a:schemeClr>
                </a:solidFill>
                <a:latin typeface="楷体" panose="02010609060101010101" pitchFamily="49" charset="-122"/>
                <a:ea typeface="楷体" panose="02010609060101010101" pitchFamily="49" charset="-122"/>
              </a:rPr>
              <a:t>6731.64</a:t>
            </a:r>
            <a:r>
              <a:rPr lang="zh-CN" altLang="zh-CN" sz="1100" dirty="0" smtClean="0">
                <a:solidFill>
                  <a:schemeClr val="tx1">
                    <a:lumMod val="75000"/>
                    <a:lumOff val="25000"/>
                  </a:schemeClr>
                </a:solidFill>
                <a:latin typeface="楷体" panose="02010609060101010101" pitchFamily="49" charset="-122"/>
                <a:ea typeface="楷体" panose="02010609060101010101" pitchFamily="49" charset="-122"/>
              </a:rPr>
              <a:t>万元，</a:t>
            </a: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国家高新技术企业、国家级科技型中小企业、国家知识产权优势企业。</a:t>
            </a:r>
            <a:endPar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sym typeface="+mn-ea"/>
            </a:endParaRP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65441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19578" y="2936751"/>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2"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771525" y="3384453"/>
            <a:ext cx="5124450" cy="861774"/>
          </a:xfrm>
          <a:prstGeom prst="rect">
            <a:avLst/>
          </a:prstGeom>
          <a:noFill/>
        </p:spPr>
        <p:txBody>
          <a:bodyPr wrap="square" rtlCol="0">
            <a:spAutoFit/>
          </a:bodyPr>
          <a:lstStyle/>
          <a:p>
            <a:pPr marL="228600" indent="-228600" algn="just">
              <a:lnSpc>
                <a:spcPts val="1950"/>
              </a:lnSpc>
              <a:buAutoNum type="arabicPeriod"/>
            </a:pPr>
            <a:r>
              <a:rPr lang="zh-CN" altLang="zh-CN" sz="1100" dirty="0" smtClean="0">
                <a:latin typeface="华文楷体" panose="02010600040101010101" pitchFamily="2" charset="-122"/>
                <a:ea typeface="华文楷体" panose="02010600040101010101" pitchFamily="2" charset="-122"/>
                <a:sym typeface="+mn-ea"/>
              </a:rPr>
              <a:t>主要以订单式生产为主，追求订单快速交付</a:t>
            </a:r>
            <a:r>
              <a:rPr lang="zh-CN" altLang="en-US" sz="1100" dirty="0" smtClean="0">
                <a:latin typeface="华文楷体" panose="02010600040101010101" pitchFamily="2" charset="-122"/>
                <a:ea typeface="华文楷体" panose="02010600040101010101" pitchFamily="2" charset="-122"/>
              </a:rPr>
              <a:t>；                      </a:t>
            </a:r>
            <a:endParaRPr lang="en-US" altLang="zh-CN" sz="1100" dirty="0" smtClean="0">
              <a:latin typeface="华文楷体" panose="02010600040101010101" pitchFamily="2" charset="-122"/>
              <a:ea typeface="华文楷体" panose="02010600040101010101" pitchFamily="2" charset="-122"/>
            </a:endParaRPr>
          </a:p>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sym typeface="+mn-ea"/>
              </a:rPr>
              <a:t>人员还在</a:t>
            </a:r>
            <a:r>
              <a:rPr lang="zh-CN" altLang="zh-CN" sz="1100" dirty="0" smtClean="0">
                <a:latin typeface="华文楷体" panose="02010600040101010101" pitchFamily="2" charset="-122"/>
                <a:ea typeface="华文楷体" panose="02010600040101010101" pitchFamily="2" charset="-122"/>
                <a:sym typeface="+mn-ea"/>
              </a:rPr>
              <a:t>进行纸质工单下达，</a:t>
            </a:r>
            <a:r>
              <a:rPr lang="zh-CN" altLang="en-US" sz="1100" dirty="0" smtClean="0">
                <a:latin typeface="华文楷体" panose="02010600040101010101" pitchFamily="2" charset="-122"/>
                <a:ea typeface="华文楷体" panose="02010600040101010101" pitchFamily="2" charset="-122"/>
                <a:sym typeface="+mn-ea"/>
              </a:rPr>
              <a:t>时效慢，人工成本高；</a:t>
            </a:r>
            <a:endParaRPr lang="zh-CN" altLang="en-US"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3.    </a:t>
            </a:r>
            <a:r>
              <a:rPr lang="zh-CN" altLang="en-US" sz="1100" dirty="0" smtClean="0">
                <a:latin typeface="华文楷体" panose="02010600040101010101" pitchFamily="2" charset="-122"/>
                <a:ea typeface="华文楷体" panose="02010600040101010101" pitchFamily="2" charset="-122"/>
                <a:sym typeface="+mn-ea"/>
              </a:rPr>
              <a:t>生产</a:t>
            </a:r>
            <a:r>
              <a:rPr lang="zh-CN" altLang="zh-CN" sz="1100" dirty="0" smtClean="0">
                <a:latin typeface="华文楷体" panose="02010600040101010101" pitchFamily="2" charset="-122"/>
                <a:ea typeface="华文楷体" panose="02010600040101010101" pitchFamily="2" charset="-122"/>
                <a:sym typeface="+mn-ea"/>
              </a:rPr>
              <a:t>全下线手工记录，有追溯需求</a:t>
            </a:r>
            <a:r>
              <a:rPr lang="zh-CN" altLang="en-US" sz="1100" dirty="0" smtClean="0">
                <a:latin typeface="华文楷体" panose="02010600040101010101" pitchFamily="2" charset="-122"/>
                <a:ea typeface="华文楷体" panose="02010600040101010101" pitchFamily="2" charset="-122"/>
              </a:rPr>
              <a:t>；                                  </a:t>
            </a:r>
            <a:endParaRPr lang="zh-CN" altLang="en-US" sz="1100" dirty="0">
              <a:latin typeface="华文楷体" panose="02010600040101010101" pitchFamily="2" charset="-122"/>
              <a:ea typeface="华文楷体" panose="02010600040101010101" pitchFamily="2" charset="-122"/>
            </a:endParaRP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502880" y="4196012"/>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782822" y="4597720"/>
            <a:ext cx="5162550" cy="1118255"/>
          </a:xfrm>
          <a:prstGeom prst="rect">
            <a:avLst/>
          </a:prstGeom>
          <a:noFill/>
        </p:spPr>
        <p:txBody>
          <a:bodyPr wrap="square" rtlCol="0">
            <a:spAutoFit/>
          </a:bodyPr>
          <a:lstStyle/>
          <a:p>
            <a:pPr algn="just">
              <a:lnSpc>
                <a:spcPts val="1950"/>
              </a:lnSpc>
            </a:pPr>
            <a:r>
              <a:rPr lang="zh-CN" altLang="en-US" sz="1100" dirty="0" smtClean="0">
                <a:latin typeface="华文楷体" panose="02010600040101010101" pitchFamily="2" charset="-122"/>
                <a:ea typeface="华文楷体" panose="02010600040101010101" pitchFamily="2" charset="-122"/>
                <a:sym typeface="+mn-ea"/>
              </a:rPr>
              <a:t>金蝶</a:t>
            </a:r>
            <a:r>
              <a:rPr lang="en-US" altLang="zh-CN" sz="1100" dirty="0" smtClean="0">
                <a:latin typeface="华文楷体" panose="02010600040101010101" pitchFamily="2" charset="-122"/>
                <a:ea typeface="华文楷体" panose="02010600040101010101" pitchFamily="2" charset="-122"/>
                <a:sym typeface="+mn-ea"/>
              </a:rPr>
              <a:t>KIS</a:t>
            </a:r>
            <a:r>
              <a:rPr lang="zh-CN" altLang="en-US" sz="1100" dirty="0" smtClean="0">
                <a:latin typeface="华文楷体" panose="02010600040101010101" pitchFamily="2" charset="-122"/>
                <a:ea typeface="华文楷体" panose="02010600040101010101" pitchFamily="2" charset="-122"/>
                <a:sym typeface="+mn-ea"/>
              </a:rPr>
              <a:t>云</a:t>
            </a:r>
            <a:r>
              <a:rPr lang="zh-CN" altLang="zh-CN" sz="1100" dirty="0" smtClean="0">
                <a:latin typeface="华文楷体" panose="02010600040101010101" pitchFamily="2" charset="-122"/>
                <a:ea typeface="华文楷体" panose="02010600040101010101" pitchFamily="2" charset="-122"/>
                <a:sym typeface="+mn-ea"/>
              </a:rPr>
              <a:t>实现物料、生产、质量等作业</a:t>
            </a:r>
            <a:r>
              <a:rPr lang="zh-CN" altLang="en-US" sz="1100" dirty="0" smtClean="0">
                <a:latin typeface="华文楷体" panose="02010600040101010101" pitchFamily="2" charset="-122"/>
                <a:ea typeface="华文楷体" panose="02010600040101010101" pitchFamily="2" charset="-122"/>
                <a:sym typeface="+mn-ea"/>
              </a:rPr>
              <a:t>，打通采购订单、仓库、生产计划、生产过程到成品的全业务流程</a:t>
            </a:r>
            <a:r>
              <a:rPr lang="zh-CN" altLang="zh-CN" sz="1100" dirty="0" smtClean="0">
                <a:latin typeface="华文楷体" panose="02010600040101010101" pitchFamily="2" charset="-122"/>
                <a:ea typeface="华文楷体" panose="02010600040101010101" pitchFamily="2" charset="-122"/>
                <a:sym typeface="+mn-ea"/>
              </a:rPr>
              <a:t>，实现全流程数据聚合。</a:t>
            </a:r>
            <a:r>
              <a:rPr lang="zh-CN" altLang="en-US" sz="1100" dirty="0" smtClean="0">
                <a:latin typeface="华文楷体" panose="02010600040101010101" pitchFamily="2" charset="-122"/>
                <a:ea typeface="华文楷体" panose="02010600040101010101" pitchFamily="2" charset="-122"/>
                <a:sym typeface="+mn-ea"/>
              </a:rPr>
              <a:t>自主研发数字化平台为一体的防伪溯源平台，突破了传统以防伪标、防伪码等静态方式防伪的弊端，真正实现动态追溯防伪系统（数字运算），是目前国内最先进的数字防伪系统。</a:t>
            </a:r>
          </a:p>
        </p:txBody>
      </p:sp>
      <p:grpSp>
        <p:nvGrpSpPr>
          <p:cNvPr id="6" name="组合 35">
            <a:extLst>
              <a:ext uri="{FF2B5EF4-FFF2-40B4-BE49-F238E27FC236}">
                <a16:creationId xmlns:a16="http://schemas.microsoft.com/office/drawing/2014/main" xmlns="" id="{AE709374-9AA6-4A29-83A2-7F56FE40A14B}"/>
              </a:ext>
            </a:extLst>
          </p:cNvPr>
          <p:cNvGrpSpPr/>
          <p:nvPr/>
        </p:nvGrpSpPr>
        <p:grpSpPr>
          <a:xfrm>
            <a:off x="516302" y="8607348"/>
            <a:ext cx="1361971" cy="709001"/>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2016642" y="8580602"/>
            <a:ext cx="3586716" cy="835678"/>
          </a:xfrm>
          <a:prstGeom prst="rect">
            <a:avLst/>
          </a:prstGeom>
          <a:noFill/>
        </p:spPr>
        <p:txBody>
          <a:bodyPr wrap="square" rtlCol="0">
            <a:spAutoFit/>
          </a:bodyPr>
          <a:lstStyle/>
          <a:p>
            <a:pPr algn="just">
              <a:lnSpc>
                <a:spcPts val="1950"/>
              </a:lnSpc>
            </a:pPr>
            <a:r>
              <a:rPr lang="zh-CN" altLang="zh-CN" sz="1100" dirty="0" smtClean="0">
                <a:latin typeface="微软雅黑" panose="020B0503020204020204" pitchFamily="34" charset="-122"/>
                <a:ea typeface="微软雅黑" panose="020B0503020204020204" pitchFamily="34" charset="-122"/>
              </a:rPr>
              <a:t>提升生产效率</a:t>
            </a:r>
            <a:r>
              <a:rPr lang="en-US" altLang="zh-CN" sz="1100" dirty="0" smtClean="0">
                <a:latin typeface="微软雅黑" panose="020B0503020204020204" pitchFamily="34" charset="-122"/>
                <a:ea typeface="微软雅黑" panose="020B0503020204020204" pitchFamily="34" charset="-122"/>
              </a:rPr>
              <a:t>40%</a:t>
            </a:r>
            <a:r>
              <a:rPr lang="zh-CN" altLang="zh-CN" sz="1100" dirty="0" smtClean="0">
                <a:latin typeface="微软雅黑" panose="020B0503020204020204" pitchFamily="34" charset="-122"/>
                <a:ea typeface="微软雅黑" panose="020B0503020204020204" pitchFamily="34" charset="-122"/>
              </a:rPr>
              <a:t>，运营成本降低</a:t>
            </a:r>
            <a:r>
              <a:rPr lang="en-US" altLang="zh-CN" sz="1100" dirty="0" smtClean="0">
                <a:latin typeface="微软雅黑" panose="020B0503020204020204" pitchFamily="34" charset="-122"/>
                <a:ea typeface="微软雅黑" panose="020B0503020204020204" pitchFamily="34" charset="-122"/>
              </a:rPr>
              <a:t>15%</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zh-CN" sz="1100" dirty="0" smtClean="0">
                <a:latin typeface="微软雅黑" panose="020B0503020204020204" pitchFamily="34" charset="-122"/>
                <a:ea typeface="微软雅黑" panose="020B0503020204020204" pitchFamily="34" charset="-122"/>
              </a:rPr>
              <a:t>产品生产周期缩短</a:t>
            </a:r>
            <a:r>
              <a:rPr lang="en-US" altLang="zh-CN" sz="1100" dirty="0" smtClean="0">
                <a:latin typeface="微软雅黑" panose="020B0503020204020204" pitchFamily="34" charset="-122"/>
                <a:ea typeface="微软雅黑" panose="020B0503020204020204" pitchFamily="34" charset="-122"/>
              </a:rPr>
              <a:t>30%</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zh-CN" sz="1100" dirty="0" smtClean="0">
                <a:latin typeface="微软雅黑" panose="020B0503020204020204" pitchFamily="34" charset="-122"/>
                <a:ea typeface="微软雅黑" panose="020B0503020204020204" pitchFamily="34" charset="-122"/>
              </a:rPr>
              <a:t>产品不良品率降低</a:t>
            </a:r>
            <a:r>
              <a:rPr lang="en-US" altLang="zh-CN" sz="1100" dirty="0" smtClean="0">
                <a:latin typeface="微软雅黑" panose="020B0503020204020204" pitchFamily="34" charset="-122"/>
                <a:ea typeface="微软雅黑" panose="020B0503020204020204" pitchFamily="34" charset="-122"/>
              </a:rPr>
              <a:t>30%</a:t>
            </a:r>
            <a:r>
              <a:rPr lang="zh-CN" altLang="zh-CN" sz="1100" dirty="0" smtClean="0">
                <a:latin typeface="微软雅黑" panose="020B0503020204020204" pitchFamily="34" charset="-122"/>
                <a:ea typeface="微软雅黑" panose="020B0503020204020204" pitchFamily="34" charset="-122"/>
              </a:rPr>
              <a:t>，能耗降低</a:t>
            </a:r>
            <a:r>
              <a:rPr lang="en-US" altLang="zh-CN" sz="1100" dirty="0" smtClean="0">
                <a:latin typeface="微软雅黑" panose="020B0503020204020204" pitchFamily="34" charset="-122"/>
                <a:ea typeface="微软雅黑" panose="020B0503020204020204" pitchFamily="34" charset="-122"/>
              </a:rPr>
              <a:t>15%</a:t>
            </a:r>
            <a:r>
              <a:rPr lang="zh-CN" altLang="zh-CN" sz="1100" dirty="0" smtClean="0">
                <a:latin typeface="微软雅黑" panose="020B0503020204020204" pitchFamily="34" charset="-122"/>
                <a:ea typeface="微软雅黑" panose="020B0503020204020204" pitchFamily="34" charset="-122"/>
              </a:rPr>
              <a:t>。</a:t>
            </a:r>
            <a:endParaRPr lang="zh-CN" altLang="en-US" sz="1100" dirty="0">
              <a:latin typeface="华文楷体" panose="02010600040101010101" pitchFamily="2" charset="-122"/>
              <a:ea typeface="华文楷体" panose="02010600040101010101" pitchFamily="2" charset="-122"/>
            </a:endParaRPr>
          </a:p>
        </p:txBody>
      </p:sp>
      <p:pic>
        <p:nvPicPr>
          <p:cNvPr id="20" name="图片 19">
            <a:extLst>
              <a:ext uri="{FF2B5EF4-FFF2-40B4-BE49-F238E27FC236}">
                <a16:creationId xmlns:a16="http://schemas.microsoft.com/office/drawing/2014/main" xmlns="" id="{04C21A53-6A64-40FF-B773-028985E09AB4}"/>
              </a:ext>
            </a:extLst>
          </p:cNvPr>
          <p:cNvPicPr>
            <a:picLocks noChangeAspect="1"/>
          </p:cNvPicPr>
          <p:nvPr/>
        </p:nvPicPr>
        <p:blipFill>
          <a:blip r:embed="rId10" cstate="print">
            <a:extLst>
              <a:ext uri="{BEBA8EAE-BF5A-486C-A8C5-ECC9F3942E4B}">
                <a14:imgProps xmlns:a14="http://schemas.microsoft.com/office/drawing/2010/main" xmlns="">
                  <a14:imgLayer r:embed="rId11">
                    <a14:imgEffect>
                      <a14:colorTemperature colorTemp="8800"/>
                    </a14:imgEffect>
                    <a14:imgEffect>
                      <a14:brightnessContrast bright="20000"/>
                    </a14:imgEffect>
                  </a14:imgLayer>
                </a14:imgProps>
              </a:ext>
            </a:extLst>
          </a:blip>
          <a:stretch>
            <a:fillRect/>
          </a:stretch>
        </p:blipFill>
        <p:spPr>
          <a:xfrm>
            <a:off x="3683044" y="613744"/>
            <a:ext cx="2898509" cy="1714786"/>
          </a:xfrm>
          <a:prstGeom prst="rect">
            <a:avLst/>
          </a:prstGeom>
          <a:blipFill>
            <a:blip r:embed="rId12" cstate="print"/>
            <a:stretch>
              <a:fillRect/>
            </a:stretch>
          </a:blipFill>
        </p:spPr>
      </p:pic>
      <p:pic>
        <p:nvPicPr>
          <p:cNvPr id="21" name="图片 20">
            <a:extLst>
              <a:ext uri="{FF2B5EF4-FFF2-40B4-BE49-F238E27FC236}">
                <a16:creationId xmlns:a16="http://schemas.microsoft.com/office/drawing/2014/main" xmlns="" id="{54293567-21E7-DFFC-1F47-A544D98AE6DF}"/>
              </a:ext>
            </a:extLst>
          </p:cNvPr>
          <p:cNvPicPr>
            <a:picLocks noChangeAspect="1"/>
          </p:cNvPicPr>
          <p:nvPr/>
        </p:nvPicPr>
        <p:blipFill>
          <a:blip r:embed="rId13" cstate="print"/>
          <a:stretch>
            <a:fillRect/>
          </a:stretch>
        </p:blipFill>
        <p:spPr>
          <a:xfrm>
            <a:off x="2509285" y="5907621"/>
            <a:ext cx="3327990" cy="2332611"/>
          </a:xfrm>
          <a:prstGeom prst="rect">
            <a:avLst/>
          </a:prstGeom>
        </p:spPr>
      </p:pic>
      <p:pic>
        <p:nvPicPr>
          <p:cNvPr id="5122" name="Picture 2"/>
          <p:cNvPicPr>
            <a:picLocks noChangeAspect="1" noChangeArrowheads="1"/>
          </p:cNvPicPr>
          <p:nvPr/>
        </p:nvPicPr>
        <p:blipFill>
          <a:blip r:embed="rId14" cstate="print"/>
          <a:srcRect/>
          <a:stretch>
            <a:fillRect/>
          </a:stretch>
        </p:blipFill>
        <p:spPr bwMode="auto">
          <a:xfrm>
            <a:off x="712995" y="5826640"/>
            <a:ext cx="1866066" cy="2434858"/>
          </a:xfrm>
          <a:prstGeom prst="rect">
            <a:avLst/>
          </a:prstGeom>
          <a:noFill/>
          <a:ln w="9525">
            <a:noFill/>
            <a:miter lim="800000"/>
            <a:headEnd/>
            <a:tailEnd/>
          </a:ln>
          <a:effectLst/>
        </p:spPr>
      </p:pic>
    </p:spTree>
    <p:extLst>
      <p:ext uri="{BB962C8B-B14F-4D97-AF65-F5344CB8AC3E}">
        <p14:creationId xmlns:p14="http://schemas.microsoft.com/office/powerpoint/2010/main" xmlns="" val="283561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675717" y="319850"/>
            <a:ext cx="3066944" cy="324630"/>
          </a:xfrm>
          <a:prstGeom prst="rect">
            <a:avLst/>
          </a:prstGeom>
        </p:spPr>
        <p:txBody>
          <a:bodyPr vert="horz" lIns="91440" tIns="45720" rIns="91440" bIns="45720" rtlCol="0" anchor="ctr">
            <a:noAutofit/>
          </a:bodyPr>
          <a:lstStyle/>
          <a:p>
            <a:pPr lvl="0" defTabSz="685800">
              <a:lnSpc>
                <a:spcPct val="90000"/>
              </a:lnSpc>
              <a:spcBef>
                <a:spcPct val="0"/>
              </a:spcBef>
              <a:defRPr/>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lang="en-US" altLang="zh-CN" sz="16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 13   </a:t>
            </a:r>
            <a:r>
              <a:rPr lang="zh-CN" altLang="en-US" sz="14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rPr>
              <a:t>昆明远方生物制品有限公司</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56995" y="673574"/>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pic>
        <p:nvPicPr>
          <p:cNvPr id="6146" name="Picture 2"/>
          <p:cNvPicPr>
            <a:picLocks noChangeAspect="1" noChangeArrowheads="1"/>
          </p:cNvPicPr>
          <p:nvPr/>
        </p:nvPicPr>
        <p:blipFill>
          <a:blip r:embed="rId2" cstate="print"/>
          <a:srcRect/>
          <a:stretch>
            <a:fillRect/>
          </a:stretch>
        </p:blipFill>
        <p:spPr bwMode="auto">
          <a:xfrm>
            <a:off x="700147" y="1265275"/>
            <a:ext cx="5488001" cy="2488018"/>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749601" y="3955313"/>
            <a:ext cx="5438548" cy="2647506"/>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754911" y="6798731"/>
            <a:ext cx="5465135" cy="2609753"/>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2438" y="0"/>
            <a:ext cx="5915025" cy="1914702"/>
          </a:xfrm>
        </p:spPr>
        <p:txBody>
          <a:bodyPr>
            <a:normAutofit/>
          </a:bodyPr>
          <a:lstStyle/>
          <a:p>
            <a:r>
              <a:rPr lang="zh-CN" altLang="en-US" sz="4200" b="1" dirty="0" smtClean="0">
                <a:solidFill>
                  <a:srgbClr val="0070C0"/>
                </a:solidFill>
                <a:latin typeface="Arial" pitchFamily="34" charset="0"/>
                <a:ea typeface="叶根友毛笔行书2.0版"/>
                <a:cs typeface="Times New Roman" pitchFamily="18" charset="0"/>
              </a:rPr>
              <a:t>前言</a:t>
            </a:r>
          </a:p>
        </p:txBody>
      </p:sp>
      <p:sp>
        <p:nvSpPr>
          <p:cNvPr id="3" name="内容占位符 2"/>
          <p:cNvSpPr>
            <a:spLocks noGrp="1"/>
          </p:cNvSpPr>
          <p:nvPr>
            <p:ph idx="1"/>
          </p:nvPr>
        </p:nvSpPr>
        <p:spPr>
          <a:xfrm>
            <a:off x="385763" y="1532114"/>
            <a:ext cx="5915025" cy="6285266"/>
          </a:xfrm>
        </p:spPr>
        <p:txBody>
          <a:bodyPr>
            <a:normAutofit fontScale="92500" lnSpcReduction="10000"/>
          </a:bodyPr>
          <a:lstStyle/>
          <a:p>
            <a:pPr>
              <a:buNone/>
            </a:pPr>
            <a:r>
              <a:rPr lang="en-US" altLang="zh-CN" sz="1700" dirty="0" smtClean="0">
                <a:latin typeface="叶根友毛笔行书2.0版"/>
              </a:rPr>
              <a:t>      </a:t>
            </a:r>
          </a:p>
          <a:p>
            <a:pPr>
              <a:buNone/>
            </a:pPr>
            <a:r>
              <a:rPr lang="en-US" altLang="zh-CN" sz="1700" dirty="0" smtClean="0">
                <a:latin typeface="叶根友毛笔行书2.0版"/>
                <a:ea typeface="宋体" pitchFamily="2" charset="-122"/>
              </a:rPr>
              <a:t>            </a:t>
            </a:r>
            <a:r>
              <a:rPr lang="en-US" altLang="zh-CN" sz="1900" dirty="0" smtClean="0">
                <a:latin typeface="宋体" pitchFamily="2" charset="-122"/>
                <a:ea typeface="宋体" pitchFamily="2" charset="-122"/>
              </a:rPr>
              <a:t>2023</a:t>
            </a:r>
            <a:r>
              <a:rPr lang="zh-CN" altLang="en-US" sz="1900" dirty="0" smtClean="0">
                <a:latin typeface="宋体" pitchFamily="2" charset="-122"/>
                <a:ea typeface="宋体" pitchFamily="2" charset="-122"/>
              </a:rPr>
              <a:t>年</a:t>
            </a:r>
            <a:r>
              <a:rPr lang="en-US" altLang="zh-CN" sz="1900" dirty="0" smtClean="0">
                <a:latin typeface="宋体" pitchFamily="2" charset="-122"/>
                <a:ea typeface="宋体" pitchFamily="2" charset="-122"/>
              </a:rPr>
              <a:t>9</a:t>
            </a:r>
            <a:r>
              <a:rPr lang="zh-CN" altLang="en-US" sz="1900" dirty="0" smtClean="0">
                <a:latin typeface="宋体" pitchFamily="2" charset="-122"/>
                <a:ea typeface="宋体" pitchFamily="2" charset="-122"/>
              </a:rPr>
              <a:t>月，昆明市成功入选全国首批中小企业数字化转型试点，争取到</a:t>
            </a:r>
            <a:r>
              <a:rPr lang="en-US" altLang="zh-CN" sz="1900" dirty="0" smtClean="0">
                <a:latin typeface="宋体" pitchFamily="2" charset="-122"/>
                <a:ea typeface="宋体" pitchFamily="2" charset="-122"/>
              </a:rPr>
              <a:t>1.5</a:t>
            </a:r>
            <a:r>
              <a:rPr lang="zh-CN" altLang="en-US" sz="1900" dirty="0" smtClean="0">
                <a:latin typeface="宋体" pitchFamily="2" charset="-122"/>
                <a:ea typeface="宋体" pitchFamily="2" charset="-122"/>
              </a:rPr>
              <a:t>亿元中央专项资金助力全市中小企业数字化转型。自试点工作启动以来，昆明市先行先试，先后出台了系列政策文件，建立健全中小企业数字化转型保障机制，围绕企业提质、增效、降本、减存、绿色、安全的目标，建立“</a:t>
            </a:r>
            <a:r>
              <a:rPr lang="en-US" altLang="zh-CN" sz="1900" dirty="0" smtClean="0">
                <a:latin typeface="宋体" pitchFamily="2" charset="-122"/>
                <a:ea typeface="宋体" pitchFamily="2" charset="-122"/>
              </a:rPr>
              <a:t>1+1+N+X”</a:t>
            </a:r>
            <a:r>
              <a:rPr lang="zh-CN" altLang="en-US" sz="1900" dirty="0" smtClean="0">
                <a:latin typeface="宋体" pitchFamily="2" charset="-122"/>
                <a:ea typeface="宋体" pitchFamily="2" charset="-122"/>
              </a:rPr>
              <a:t>的数字化转型组织架构，逐步构建昆明中小企业数字化转型的公共服务体系和数字化转型产业生态。目前，已确定试点企业目标库</a:t>
            </a:r>
            <a:r>
              <a:rPr lang="en-US" altLang="zh-CN" sz="1900" dirty="0" smtClean="0">
                <a:latin typeface="宋体" pitchFamily="2" charset="-122"/>
                <a:ea typeface="宋体" pitchFamily="2" charset="-122"/>
              </a:rPr>
              <a:t>427</a:t>
            </a:r>
            <a:r>
              <a:rPr lang="zh-CN" altLang="en-US" sz="1900" dirty="0" smtClean="0">
                <a:latin typeface="宋体" pitchFamily="2" charset="-122"/>
                <a:ea typeface="宋体" pitchFamily="2" charset="-122"/>
              </a:rPr>
              <a:t>家，进度达</a:t>
            </a:r>
            <a:r>
              <a:rPr lang="en-US" altLang="zh-CN" sz="1900" dirty="0" smtClean="0">
                <a:latin typeface="宋体" pitchFamily="2" charset="-122"/>
                <a:ea typeface="宋体" pitchFamily="2" charset="-122"/>
              </a:rPr>
              <a:t>106.75%</a:t>
            </a:r>
            <a:r>
              <a:rPr lang="zh-CN" altLang="en-US" sz="1900" dirty="0" smtClean="0">
                <a:latin typeface="宋体" pitchFamily="2" charset="-122"/>
                <a:ea typeface="宋体" pitchFamily="2" charset="-122"/>
              </a:rPr>
              <a:t>；分四批次推动</a:t>
            </a:r>
            <a:r>
              <a:rPr lang="en-US" altLang="zh-CN" sz="1900" dirty="0" smtClean="0">
                <a:latin typeface="宋体" pitchFamily="2" charset="-122"/>
                <a:ea typeface="宋体" pitchFamily="2" charset="-122"/>
              </a:rPr>
              <a:t>229</a:t>
            </a:r>
            <a:r>
              <a:rPr lang="zh-CN" altLang="en-US" sz="1900" dirty="0" smtClean="0">
                <a:latin typeface="宋体" pitchFamily="2" charset="-122"/>
                <a:ea typeface="宋体" pitchFamily="2" charset="-122"/>
              </a:rPr>
              <a:t>家企业实施数字化转型，达到总体目标的</a:t>
            </a:r>
            <a:r>
              <a:rPr lang="en-US" altLang="zh-CN" sz="1900" dirty="0" smtClean="0">
                <a:latin typeface="宋体" pitchFamily="2" charset="-122"/>
                <a:ea typeface="宋体" pitchFamily="2" charset="-122"/>
              </a:rPr>
              <a:t>57.25%</a:t>
            </a:r>
            <a:r>
              <a:rPr lang="zh-CN" altLang="en-US" sz="1900" dirty="0" smtClean="0">
                <a:latin typeface="宋体" pitchFamily="2" charset="-122"/>
                <a:ea typeface="宋体" pitchFamily="2" charset="-122"/>
              </a:rPr>
              <a:t>，年度目标的</a:t>
            </a:r>
            <a:r>
              <a:rPr lang="en-US" altLang="zh-CN" sz="1900" dirty="0" smtClean="0">
                <a:latin typeface="宋体" pitchFamily="2" charset="-122"/>
                <a:ea typeface="宋体" pitchFamily="2" charset="-122"/>
              </a:rPr>
              <a:t>95.42%</a:t>
            </a:r>
            <a:r>
              <a:rPr lang="zh-CN" altLang="en-US" sz="1900" dirty="0" smtClean="0">
                <a:latin typeface="宋体" pitchFamily="2" charset="-122"/>
                <a:ea typeface="宋体" pitchFamily="2" charset="-122"/>
              </a:rPr>
              <a:t>。</a:t>
            </a:r>
            <a:endParaRPr lang="en-US" altLang="zh-CN" sz="1900" dirty="0" smtClean="0">
              <a:latin typeface="宋体" pitchFamily="2" charset="-122"/>
              <a:ea typeface="宋体" pitchFamily="2" charset="-122"/>
            </a:endParaRPr>
          </a:p>
          <a:p>
            <a:pPr>
              <a:buNone/>
            </a:pPr>
            <a:endParaRPr lang="zh-CN" altLang="en-US" sz="1900" dirty="0" smtClean="0">
              <a:latin typeface="宋体" pitchFamily="2" charset="-122"/>
              <a:ea typeface="宋体" pitchFamily="2" charset="-122"/>
            </a:endParaRPr>
          </a:p>
          <a:p>
            <a:pPr>
              <a:buNone/>
            </a:pPr>
            <a:r>
              <a:rPr lang="zh-CN" altLang="en-US" sz="1900" dirty="0" smtClean="0">
                <a:latin typeface="宋体" pitchFamily="2" charset="-122"/>
                <a:ea typeface="宋体" pitchFamily="2" charset="-122"/>
              </a:rPr>
              <a:t>       我市获评省级“小灯塔”企业</a:t>
            </a:r>
            <a:r>
              <a:rPr lang="en-US" altLang="zh-CN" sz="1900" dirty="0" smtClean="0">
                <a:latin typeface="宋体" pitchFamily="2" charset="-122"/>
                <a:ea typeface="宋体" pitchFamily="2" charset="-122"/>
              </a:rPr>
              <a:t>16</a:t>
            </a:r>
            <a:r>
              <a:rPr lang="zh-CN" altLang="en-US" sz="1900" dirty="0" smtClean="0">
                <a:latin typeface="宋体" pitchFamily="2" charset="-122"/>
                <a:ea typeface="宋体" pitchFamily="2" charset="-122"/>
              </a:rPr>
              <a:t>家（占全省比重</a:t>
            </a:r>
            <a:r>
              <a:rPr lang="en-US" altLang="zh-CN" sz="1900" dirty="0" smtClean="0">
                <a:latin typeface="宋体" pitchFamily="2" charset="-122"/>
                <a:ea typeface="宋体" pitchFamily="2" charset="-122"/>
              </a:rPr>
              <a:t>59%</a:t>
            </a:r>
            <a:r>
              <a:rPr lang="zh-CN" altLang="en-US" sz="1900" dirty="0" smtClean="0">
                <a:latin typeface="宋体" pitchFamily="2" charset="-122"/>
                <a:ea typeface="宋体" pitchFamily="2" charset="-122"/>
              </a:rPr>
              <a:t>）、“链式”案例</a:t>
            </a:r>
            <a:r>
              <a:rPr lang="en-US" altLang="zh-CN" sz="1900" dirty="0" smtClean="0">
                <a:latin typeface="宋体" pitchFamily="2" charset="-122"/>
                <a:ea typeface="宋体" pitchFamily="2" charset="-122"/>
              </a:rPr>
              <a:t>4</a:t>
            </a:r>
            <a:r>
              <a:rPr lang="zh-CN" altLang="en-US" sz="1900" dirty="0" smtClean="0">
                <a:latin typeface="宋体" pitchFamily="2" charset="-122"/>
                <a:ea typeface="宋体" pitchFamily="2" charset="-122"/>
              </a:rPr>
              <a:t>个（占全省比重</a:t>
            </a:r>
            <a:r>
              <a:rPr lang="en-US" altLang="zh-CN" sz="1900" dirty="0" smtClean="0">
                <a:latin typeface="宋体" pitchFamily="2" charset="-122"/>
                <a:ea typeface="宋体" pitchFamily="2" charset="-122"/>
              </a:rPr>
              <a:t>100%</a:t>
            </a:r>
            <a:r>
              <a:rPr lang="zh-CN" altLang="en-US" sz="1900" dirty="0" smtClean="0">
                <a:latin typeface="宋体" pitchFamily="2" charset="-122"/>
                <a:ea typeface="宋体" pitchFamily="2" charset="-122"/>
              </a:rPr>
              <a:t>）、智能工厂</a:t>
            </a:r>
            <a:r>
              <a:rPr lang="en-US" altLang="zh-CN" sz="1900" dirty="0" smtClean="0">
                <a:latin typeface="宋体" pitchFamily="2" charset="-122"/>
                <a:ea typeface="宋体" pitchFamily="2" charset="-122"/>
              </a:rPr>
              <a:t>1</a:t>
            </a:r>
            <a:r>
              <a:rPr lang="zh-CN" altLang="en-US" sz="1900" dirty="0" smtClean="0">
                <a:latin typeface="宋体" pitchFamily="2" charset="-122"/>
                <a:ea typeface="宋体" pitchFamily="2" charset="-122"/>
              </a:rPr>
              <a:t>家（占全省比重</a:t>
            </a:r>
            <a:r>
              <a:rPr lang="en-US" altLang="zh-CN" sz="1900" dirty="0" smtClean="0">
                <a:latin typeface="宋体" pitchFamily="2" charset="-122"/>
                <a:ea typeface="宋体" pitchFamily="2" charset="-122"/>
              </a:rPr>
              <a:t>25%</a:t>
            </a:r>
            <a:r>
              <a:rPr lang="zh-CN" altLang="en-US" sz="1900" dirty="0" smtClean="0">
                <a:latin typeface="宋体" pitchFamily="2" charset="-122"/>
                <a:ea typeface="宋体" pitchFamily="2" charset="-122"/>
              </a:rPr>
              <a:t>），成功培育市级“小灯塔”企业</a:t>
            </a:r>
            <a:r>
              <a:rPr lang="en-US" altLang="zh-CN" sz="1900" dirty="0" smtClean="0">
                <a:latin typeface="宋体" pitchFamily="2" charset="-122"/>
                <a:ea typeface="宋体" pitchFamily="2" charset="-122"/>
              </a:rPr>
              <a:t>19</a:t>
            </a:r>
            <a:r>
              <a:rPr lang="zh-CN" altLang="en-US" sz="1900" dirty="0" smtClean="0">
                <a:latin typeface="宋体" pitchFamily="2" charset="-122"/>
                <a:ea typeface="宋体" pitchFamily="2" charset="-122"/>
              </a:rPr>
              <a:t>家、“链式”案例</a:t>
            </a:r>
            <a:r>
              <a:rPr lang="en-US" altLang="zh-CN" sz="1900" dirty="0" smtClean="0">
                <a:latin typeface="宋体" pitchFamily="2" charset="-122"/>
                <a:ea typeface="宋体" pitchFamily="2" charset="-122"/>
              </a:rPr>
              <a:t>1</a:t>
            </a:r>
            <a:r>
              <a:rPr lang="zh-CN" altLang="en-US" sz="1900" dirty="0" smtClean="0">
                <a:latin typeface="宋体" pitchFamily="2" charset="-122"/>
                <a:ea typeface="宋体" pitchFamily="2" charset="-122"/>
              </a:rPr>
              <a:t>个、智能工厂</a:t>
            </a:r>
            <a:r>
              <a:rPr lang="en-US" altLang="zh-CN" sz="1900" dirty="0" smtClean="0">
                <a:latin typeface="宋体" pitchFamily="2" charset="-122"/>
                <a:ea typeface="宋体" pitchFamily="2" charset="-122"/>
              </a:rPr>
              <a:t>/</a:t>
            </a:r>
            <a:r>
              <a:rPr lang="zh-CN" altLang="en-US" sz="1900" dirty="0" smtClean="0">
                <a:latin typeface="宋体" pitchFamily="2" charset="-122"/>
                <a:ea typeface="宋体" pitchFamily="2" charset="-122"/>
              </a:rPr>
              <a:t>数字化车间</a:t>
            </a:r>
            <a:r>
              <a:rPr lang="en-US" altLang="zh-CN" sz="1900" dirty="0" smtClean="0">
                <a:latin typeface="宋体" pitchFamily="2" charset="-122"/>
                <a:ea typeface="宋体" pitchFamily="2" charset="-122"/>
              </a:rPr>
              <a:t>14</a:t>
            </a:r>
            <a:r>
              <a:rPr lang="zh-CN" altLang="en-US" sz="1900" dirty="0" smtClean="0">
                <a:latin typeface="宋体" pitchFamily="2" charset="-122"/>
                <a:ea typeface="宋体" pitchFamily="2" charset="-122"/>
              </a:rPr>
              <a:t>家。</a:t>
            </a:r>
          </a:p>
          <a:p>
            <a:pPr>
              <a:buNone/>
            </a:pPr>
            <a:r>
              <a:rPr lang="zh-CN" altLang="en-US" sz="1900" dirty="0" smtClean="0">
                <a:latin typeface="宋体" pitchFamily="2" charset="-122"/>
                <a:ea typeface="宋体" pitchFamily="2" charset="-122"/>
              </a:rPr>
              <a:t>        </a:t>
            </a:r>
            <a:endParaRPr lang="en-US" altLang="zh-CN" sz="1900" dirty="0" smtClean="0">
              <a:latin typeface="宋体" pitchFamily="2" charset="-122"/>
              <a:ea typeface="宋体" pitchFamily="2" charset="-122"/>
            </a:endParaRPr>
          </a:p>
          <a:p>
            <a:pPr>
              <a:buNone/>
            </a:pPr>
            <a:r>
              <a:rPr lang="en-US" altLang="zh-CN" sz="1900" dirty="0" smtClean="0">
                <a:latin typeface="宋体" pitchFamily="2" charset="-122"/>
                <a:ea typeface="宋体" pitchFamily="2" charset="-122"/>
              </a:rPr>
              <a:t>      </a:t>
            </a:r>
            <a:r>
              <a:rPr lang="zh-CN" altLang="en-US" sz="1900" dirty="0" smtClean="0">
                <a:latin typeface="宋体" pitchFamily="2" charset="-122"/>
                <a:ea typeface="宋体" pitchFamily="2" charset="-122"/>
              </a:rPr>
              <a:t>我们梳理了全市中小企业数字化转型试点企业情况，在化学新材料制品制造、民族药品制品制造、化学药品制品制造、高原特色电力装备制造和绿色食品制品制造等行业领域总结提炼出一批典型案例，通过深入剖析企业实际需求和转型痛点，详细介绍了企业额开展数字化转型探索与实践的具体做法和成效。本案例集旨在为更多的中小企业开展数字化改造提供启迪与借鉴，为昆明市中小企业高质量发展提供支撑与指引。</a:t>
            </a:r>
          </a:p>
          <a:p>
            <a:endParaRPr lang="zh-CN" altLang="en-US" sz="1900" dirty="0">
              <a:latin typeface="宋体" pitchFamily="2" charset="-122"/>
              <a:ea typeface="宋体"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0" y="276212"/>
            <a:ext cx="3677873" cy="324630"/>
          </a:xfrm>
        </p:spPr>
        <p:txBody>
          <a:bodyPr>
            <a:normAutofit fontScale="90000"/>
          </a:bodyPr>
          <a:lstStyle/>
          <a:p>
            <a:pPr marL="228600" lvl="0" indent="-228600">
              <a:spcBef>
                <a:spcPts val="750"/>
              </a:spcBef>
              <a:defRPr/>
            </a:pPr>
            <a: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t/>
            </a:r>
            <a:b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b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14 </a:t>
            </a:r>
            <a:r>
              <a:rPr lang="en-US" altLang="zh-CN" sz="1800" dirty="0" smtClean="0"/>
              <a:t>  </a:t>
            </a:r>
            <a:r>
              <a:rPr lang="zh-CN" altLang="en-US" sz="17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云南云龙制药股份有限公司</a:t>
            </a:r>
            <a:endParaRPr lang="en-US" altLang="zh-CN" sz="17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435935" y="600329"/>
            <a:ext cx="2860157" cy="1931106"/>
          </a:xfrm>
        </p:spPr>
        <p:txBody>
          <a:bodyPr>
            <a:noAutofit/>
          </a:bodyPr>
          <a:lstStyle/>
          <a:p>
            <a:pPr marL="228600" indent="-228600" algn="l" defTabSz="457200">
              <a:lnSpc>
                <a:spcPts val="1950"/>
              </a:lnSpc>
              <a:spcBef>
                <a:spcPts val="0"/>
              </a:spcBef>
            </a:pPr>
            <a:r>
              <a:rPr lang="zh-CN" altLang="en-US" sz="1100" dirty="0" smtClean="0">
                <a:latin typeface="华文楷体" panose="02010600040101010101" pitchFamily="2" charset="-122"/>
                <a:ea typeface="华文楷体" panose="02010600040101010101" pitchFamily="2" charset="-122"/>
                <a:sym typeface="+mn-ea"/>
              </a:rPr>
              <a:t>      云南云龙制药公司成立于2004年2月，注册资本1亿元，从事生物医药细分市场时间20年，集研发、生产、销售为一体的国家高新技术企业，</a:t>
            </a:r>
            <a:r>
              <a:rPr lang="en-US" altLang="zh-CN" sz="1100" dirty="0" smtClean="0"/>
              <a:t> </a:t>
            </a:r>
            <a:r>
              <a:rPr lang="en-US" altLang="zh-CN" sz="1100" dirty="0" smtClean="0">
                <a:latin typeface="华文楷体" panose="02010600040101010101" pitchFamily="2" charset="-122"/>
                <a:ea typeface="华文楷体" panose="02010600040101010101" pitchFamily="2" charset="-122"/>
                <a:sym typeface="+mn-ea"/>
              </a:rPr>
              <a:t>2023</a:t>
            </a:r>
            <a:r>
              <a:rPr lang="zh-CN" altLang="en-US" sz="1100" dirty="0" smtClean="0">
                <a:latin typeface="华文楷体" panose="02010600040101010101" pitchFamily="2" charset="-122"/>
                <a:ea typeface="华文楷体" panose="02010600040101010101" pitchFamily="2" charset="-122"/>
                <a:sym typeface="+mn-ea"/>
              </a:rPr>
              <a:t>年营业收入</a:t>
            </a:r>
            <a:r>
              <a:rPr lang="en-US" altLang="zh-CN" sz="1100" dirty="0" smtClean="0">
                <a:latin typeface="华文楷体" panose="02010600040101010101" pitchFamily="2" charset="-122"/>
                <a:ea typeface="华文楷体" panose="02010600040101010101" pitchFamily="2" charset="-122"/>
                <a:sym typeface="+mn-ea"/>
              </a:rPr>
              <a:t>1.06</a:t>
            </a:r>
            <a:r>
              <a:rPr lang="zh-CN" altLang="en-US" sz="1100" dirty="0" smtClean="0">
                <a:latin typeface="华文楷体" panose="02010600040101010101" pitchFamily="2" charset="-122"/>
                <a:ea typeface="华文楷体" panose="02010600040101010101" pitchFamily="2" charset="-122"/>
                <a:sym typeface="+mn-ea"/>
              </a:rPr>
              <a:t>亿元，研发投入</a:t>
            </a:r>
            <a:r>
              <a:rPr lang="en-US" altLang="zh-CN" sz="1100" dirty="0" smtClean="0">
                <a:latin typeface="华文楷体" panose="02010600040101010101" pitchFamily="2" charset="-122"/>
                <a:ea typeface="华文楷体" panose="02010600040101010101" pitchFamily="2" charset="-122"/>
                <a:sym typeface="+mn-ea"/>
              </a:rPr>
              <a:t>442.83</a:t>
            </a:r>
            <a:r>
              <a:rPr lang="zh-CN" altLang="en-US" sz="1100" dirty="0" smtClean="0">
                <a:latin typeface="华文楷体" panose="02010600040101010101" pitchFamily="2" charset="-122"/>
                <a:ea typeface="华文楷体" panose="02010600040101010101" pitchFamily="2" charset="-122"/>
                <a:sym typeface="+mn-ea"/>
              </a:rPr>
              <a:t>万元，工业总产值</a:t>
            </a:r>
            <a:r>
              <a:rPr lang="en-US" altLang="zh-CN" sz="1100" dirty="0" smtClean="0">
                <a:latin typeface="华文楷体" panose="02010600040101010101" pitchFamily="2" charset="-122"/>
                <a:ea typeface="华文楷体" panose="02010600040101010101" pitchFamily="2" charset="-122"/>
                <a:sym typeface="+mn-ea"/>
              </a:rPr>
              <a:t>1.7</a:t>
            </a:r>
            <a:r>
              <a:rPr lang="zh-CN" altLang="en-US" sz="1100" dirty="0" smtClean="0">
                <a:latin typeface="华文楷体" panose="02010600040101010101" pitchFamily="2" charset="-122"/>
                <a:ea typeface="华文楷体" panose="02010600040101010101" pitchFamily="2" charset="-122"/>
                <a:sym typeface="+mn-ea"/>
              </a:rPr>
              <a:t>亿元，在云南中成药生产企业占据龙头地位。</a:t>
            </a:r>
          </a:p>
          <a:p>
            <a:pPr marL="228600" indent="-228600" algn="l" defTabSz="457200">
              <a:lnSpc>
                <a:spcPts val="1950"/>
              </a:lnSpc>
              <a:spcBef>
                <a:spcPts val="0"/>
              </a:spcBef>
            </a:pPr>
            <a:endParaRPr lang="zh-CN" altLang="en-US" sz="1100" dirty="0" smtClean="0">
              <a:latin typeface="华文楷体" panose="02010600040101010101" pitchFamily="2" charset="-122"/>
              <a:ea typeface="华文楷体" panose="02010600040101010101" pitchFamily="2" charset="-122"/>
              <a:sym typeface="+mn-ea"/>
            </a:endParaRP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65441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19578" y="2936751"/>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771525" y="3384453"/>
            <a:ext cx="5124450" cy="861774"/>
          </a:xfrm>
          <a:prstGeom prst="rect">
            <a:avLst/>
          </a:prstGeom>
          <a:noFill/>
        </p:spPr>
        <p:txBody>
          <a:bodyPr wrap="square" rtlCol="0">
            <a:spAutoFit/>
          </a:bodyPr>
          <a:lstStyle/>
          <a:p>
            <a:pPr marL="228600" indent="-228600" algn="just">
              <a:lnSpc>
                <a:spcPts val="1950"/>
              </a:lnSpc>
              <a:buFontTx/>
              <a:buAutoNum type="arabicPeriod"/>
            </a:pPr>
            <a:r>
              <a:rPr lang="zh-CN" altLang="en-US" sz="1100" dirty="0" smtClean="0">
                <a:latin typeface="华文楷体" panose="02010600040101010101" pitchFamily="2" charset="-122"/>
                <a:ea typeface="华文楷体" panose="02010600040101010101" pitchFamily="2" charset="-122"/>
                <a:sym typeface="+mn-ea"/>
              </a:rPr>
              <a:t>提升运营效率与降低成本；</a:t>
            </a:r>
          </a:p>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sym typeface="+mn-ea"/>
              </a:rPr>
              <a:t>缩短新药开发周期，降低研发成本，提高成功率</a:t>
            </a:r>
            <a:r>
              <a:rPr lang="zh-CN" altLang="en-US" sz="1100" dirty="0" smtClean="0">
                <a:latin typeface="华文楷体" panose="02010600040101010101" pitchFamily="2" charset="-122"/>
                <a:ea typeface="华文楷体" panose="02010600040101010101" pitchFamily="2" charset="-122"/>
              </a:rPr>
              <a:t>；                      </a:t>
            </a:r>
            <a:endParaRPr lang="en-US" altLang="zh-CN" sz="1100" dirty="0" smtClean="0">
              <a:latin typeface="华文楷体" panose="02010600040101010101" pitchFamily="2" charset="-122"/>
              <a:ea typeface="华文楷体" panose="02010600040101010101" pitchFamily="2" charset="-122"/>
            </a:endParaRPr>
          </a:p>
          <a:p>
            <a:pPr marL="228600" indent="-228600" algn="just">
              <a:lnSpc>
                <a:spcPts val="1950"/>
              </a:lnSpc>
              <a:buFontTx/>
              <a:buAutoNum type="arabicPeriod"/>
            </a:pPr>
            <a:r>
              <a:rPr lang="zh-CN" altLang="en-US" sz="1100" dirty="0" smtClean="0">
                <a:latin typeface="华文楷体" panose="02010600040101010101" pitchFamily="2" charset="-122"/>
                <a:ea typeface="华文楷体" panose="02010600040101010101" pitchFamily="2" charset="-122"/>
                <a:sym typeface="+mn-ea"/>
              </a:rPr>
              <a:t>构建数字化营销与服务体系 ，实现生产过程的智能化。                                </a:t>
            </a:r>
            <a:endParaRPr lang="zh-CN" altLang="en-US" sz="1100" dirty="0">
              <a:latin typeface="华文楷体" panose="02010600040101010101" pitchFamily="2" charset="-122"/>
              <a:ea typeface="华文楷体" panose="02010600040101010101" pitchFamily="2" charset="-122"/>
              <a:sym typeface="+mn-ea"/>
            </a:endParaRP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534777" y="4270440"/>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510362" y="4714679"/>
            <a:ext cx="5349949" cy="605294"/>
          </a:xfrm>
          <a:prstGeom prst="rect">
            <a:avLst/>
          </a:prstGeom>
          <a:noFill/>
        </p:spPr>
        <p:txBody>
          <a:bodyPr wrap="square" rtlCol="0">
            <a:spAutoFit/>
          </a:bodyPr>
          <a:lstStyle/>
          <a:p>
            <a:pPr marL="228600" indent="-228600">
              <a:lnSpc>
                <a:spcPts val="1950"/>
              </a:lnSpc>
            </a:pPr>
            <a:r>
              <a:rPr lang="zh-CN" altLang="en-US" sz="1100" dirty="0" smtClean="0">
                <a:latin typeface="华文楷体" panose="02010600040101010101" pitchFamily="2" charset="-122"/>
                <a:ea typeface="华文楷体" panose="02010600040101010101" pitchFamily="2" charset="-122"/>
                <a:sym typeface="+mn-ea"/>
              </a:rPr>
              <a:t>      通过华为云商城，与用友网络科技股份有限公司合作,引入专门针对医药制造行业开发的U8-Cloud生产管理系统，搭建云南云龙制药股份有限公司业财一体V1.</a:t>
            </a:r>
            <a:r>
              <a:rPr lang="zh-CN" altLang="en-US" sz="1100" dirty="0" smtClean="0">
                <a:latin typeface="华文楷体" panose="02010600040101010101" pitchFamily="2" charset="-122"/>
                <a:ea typeface="华文楷体" panose="02010600040101010101" pitchFamily="2" charset="-122"/>
                <a:sym typeface="+mn-ea"/>
              </a:rPr>
              <a:t>0。</a:t>
            </a:r>
            <a:endParaRPr lang="zh-CN" altLang="en-US" sz="1100" dirty="0" smtClean="0">
              <a:latin typeface="华文楷体" panose="02010600040101010101" pitchFamily="2" charset="-122"/>
              <a:ea typeface="华文楷体" panose="02010600040101010101" pitchFamily="2" charset="-122"/>
              <a:sym typeface="+mn-ea"/>
            </a:endParaRPr>
          </a:p>
        </p:txBody>
      </p:sp>
      <p:grpSp>
        <p:nvGrpSpPr>
          <p:cNvPr id="6" name="组合 35">
            <a:extLst>
              <a:ext uri="{FF2B5EF4-FFF2-40B4-BE49-F238E27FC236}">
                <a16:creationId xmlns:a16="http://schemas.microsoft.com/office/drawing/2014/main" xmlns="" id="{AE709374-9AA6-4A29-83A2-7F56FE40A14B}"/>
              </a:ext>
            </a:extLst>
          </p:cNvPr>
          <p:cNvGrpSpPr/>
          <p:nvPr/>
        </p:nvGrpSpPr>
        <p:grpSpPr>
          <a:xfrm>
            <a:off x="516302" y="8415962"/>
            <a:ext cx="1361971" cy="709001"/>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2133600" y="8219094"/>
            <a:ext cx="3790848" cy="1374735"/>
          </a:xfrm>
          <a:prstGeom prst="rect">
            <a:avLst/>
          </a:prstGeom>
          <a:noFill/>
        </p:spPr>
        <p:txBody>
          <a:bodyPr wrap="square" rtlCol="0">
            <a:spAutoFit/>
          </a:bodyPr>
          <a:lstStyle/>
          <a:p>
            <a:pPr algn="just">
              <a:lnSpc>
                <a:spcPts val="1950"/>
              </a:lnSpc>
            </a:pPr>
            <a:r>
              <a:rPr lang="en-US" altLang="zh-CN" sz="1100" dirty="0" smtClean="0">
                <a:latin typeface="华文楷体" panose="02010600040101010101" pitchFamily="2" charset="-122"/>
                <a:ea typeface="华文楷体" panose="02010600040101010101" pitchFamily="2" charset="-122"/>
              </a:rPr>
              <a:t>1.</a:t>
            </a:r>
            <a:r>
              <a:rPr lang="zh-CN" altLang="en-US" sz="1100" dirty="0" smtClean="0">
                <a:latin typeface="华文楷体" panose="02010600040101010101" pitchFamily="2" charset="-122"/>
                <a:ea typeface="华文楷体" panose="02010600040101010101" pitchFamily="2" charset="-122"/>
              </a:rPr>
              <a:t>数字化等级达三级，成熟度指数提高50%，行业领先</a:t>
            </a:r>
            <a:endParaRPr lang="en-US" altLang="zh-CN"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2..</a:t>
            </a:r>
            <a:r>
              <a:rPr lang="zh-CN" altLang="en-US" sz="1100" dirty="0" smtClean="0">
                <a:latin typeface="华文楷体" panose="02010600040101010101" pitchFamily="2" charset="-122"/>
                <a:ea typeface="华文楷体" panose="02010600040101010101" pitchFamily="2" charset="-122"/>
              </a:rPr>
              <a:t>研发投入产出比增30%市场占有率提升20%，客户覆盖范围扩大10%，品牌影响力增强</a:t>
            </a:r>
            <a:endParaRPr lang="en-US" altLang="zh-CN"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3.</a:t>
            </a:r>
            <a:r>
              <a:rPr lang="zh-CN" altLang="en-US" sz="1100" dirty="0" smtClean="0">
                <a:latin typeface="华文楷体" panose="02010600040101010101" pitchFamily="2" charset="-122"/>
                <a:ea typeface="华文楷体" panose="02010600040101010101" pitchFamily="2" charset="-122"/>
              </a:rPr>
              <a:t>合格率提升至95%，不良反应率下降50%</a:t>
            </a:r>
            <a:endParaRPr lang="en-US" altLang="zh-CN"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4.</a:t>
            </a:r>
            <a:r>
              <a:rPr lang="zh-CN" altLang="en-US" sz="1100" dirty="0" smtClean="0">
                <a:latin typeface="华文楷体" panose="02010600040101010101" pitchFamily="2" charset="-122"/>
                <a:ea typeface="华文楷体" panose="02010600040101010101" pitchFamily="2" charset="-122"/>
              </a:rPr>
              <a:t>生产与管理成本分别降低15%和20%，增强成本竞争力</a:t>
            </a:r>
            <a:endParaRPr lang="zh-CN" altLang="en-US" sz="1100" dirty="0">
              <a:latin typeface="华文楷体" panose="02010600040101010101" pitchFamily="2" charset="-122"/>
              <a:ea typeface="华文楷体" panose="02010600040101010101" pitchFamily="2" charset="-122"/>
            </a:endParaRPr>
          </a:p>
        </p:txBody>
      </p:sp>
      <p:pic>
        <p:nvPicPr>
          <p:cNvPr id="20" name="图片 19" descr="公司新厂图片"/>
          <p:cNvPicPr>
            <a:picLocks noChangeAspect="1"/>
          </p:cNvPicPr>
          <p:nvPr/>
        </p:nvPicPr>
        <p:blipFill>
          <a:blip r:embed="rId10" cstate="print"/>
          <a:stretch>
            <a:fillRect/>
          </a:stretch>
        </p:blipFill>
        <p:spPr>
          <a:xfrm>
            <a:off x="3455582" y="572508"/>
            <a:ext cx="2913320" cy="1904878"/>
          </a:xfrm>
          <a:prstGeom prst="rect">
            <a:avLst/>
          </a:prstGeom>
        </p:spPr>
      </p:pic>
      <p:pic>
        <p:nvPicPr>
          <p:cNvPr id="18" name="图片 10"/>
          <p:cNvPicPr>
            <a:picLocks noChangeAspect="1"/>
          </p:cNvPicPr>
          <p:nvPr/>
        </p:nvPicPr>
        <p:blipFill>
          <a:blip r:embed="rId11" cstate="print"/>
          <a:stretch>
            <a:fillRect/>
          </a:stretch>
        </p:blipFill>
        <p:spPr>
          <a:xfrm>
            <a:off x="914400" y="5500795"/>
            <a:ext cx="4752753" cy="2420489"/>
          </a:xfrm>
          <a:prstGeom prst="rect">
            <a:avLst/>
          </a:prstGeom>
          <a:noFill/>
          <a:ln>
            <a:noFill/>
          </a:ln>
        </p:spPr>
      </p:pic>
    </p:spTree>
    <p:extLst>
      <p:ext uri="{BB962C8B-B14F-4D97-AF65-F5344CB8AC3E}">
        <p14:creationId xmlns:p14="http://schemas.microsoft.com/office/powerpoint/2010/main" xmlns="" val="2835616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760777" y="234788"/>
            <a:ext cx="2786063" cy="324630"/>
          </a:xfrm>
          <a:prstGeom prst="rect">
            <a:avLst/>
          </a:prstGeom>
        </p:spPr>
        <p:txBody>
          <a:bodyPr vert="horz" lIns="91440" tIns="45720" rIns="91440" bIns="45720" rtlCol="0" anchor="ctr">
            <a:noAutofit/>
          </a:bodyPr>
          <a:lstStyle/>
          <a:p>
            <a:pPr lvl="0" defTabSz="685800">
              <a:lnSpc>
                <a:spcPct val="90000"/>
              </a:lnSpc>
              <a:spcBef>
                <a:spcPct val="0"/>
              </a:spcBef>
              <a:defRPr/>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14 </a:t>
            </a:r>
            <a:r>
              <a:rPr lang="en-US" altLang="zh-CN" sz="1400" dirty="0" smtClean="0"/>
              <a:t>  </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云南云龙制药股份有限公司</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35730" y="609779"/>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pic>
        <p:nvPicPr>
          <p:cNvPr id="1026" name="Picture 2"/>
          <p:cNvPicPr>
            <a:picLocks noChangeAspect="1" noChangeArrowheads="1"/>
          </p:cNvPicPr>
          <p:nvPr/>
        </p:nvPicPr>
        <p:blipFill>
          <a:blip r:embed="rId2" cstate="print"/>
          <a:srcRect/>
          <a:stretch>
            <a:fillRect/>
          </a:stretch>
        </p:blipFill>
        <p:spPr bwMode="auto">
          <a:xfrm>
            <a:off x="350874" y="1141499"/>
            <a:ext cx="6188149" cy="260116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361507" y="3829564"/>
            <a:ext cx="6156250" cy="2656297"/>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340242" y="6528390"/>
            <a:ext cx="6283842" cy="2562447"/>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0" y="180519"/>
            <a:ext cx="3677873" cy="324630"/>
          </a:xfrm>
        </p:spPr>
        <p:txBody>
          <a:bodyPr>
            <a:normAutofit/>
          </a:bodyPr>
          <a:lstStyle/>
          <a:p>
            <a:pPr marL="228600" lvl="0" indent="-228600">
              <a:spcBef>
                <a:spcPts val="750"/>
              </a:spcBef>
              <a:defRPr/>
            </a:pP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15  </a:t>
            </a:r>
            <a:r>
              <a:rPr lang="zh-CN" altLang="en-US" sz="17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云南昊邦制药有限公司</a:t>
            </a:r>
            <a:endParaRPr lang="en-US" altLang="zh-CN" sz="17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595423" y="621594"/>
            <a:ext cx="2760915" cy="1931106"/>
          </a:xfrm>
        </p:spPr>
        <p:txBody>
          <a:bodyPr>
            <a:noAutofit/>
          </a:bodyPr>
          <a:lstStyle/>
          <a:p>
            <a:pPr algn="just">
              <a:lnSpc>
                <a:spcPts val="1950"/>
              </a:lnSpc>
              <a:spcBef>
                <a:spcPts val="0"/>
              </a:spcBef>
            </a:pP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云南昊邦制药成立于</a:t>
            </a:r>
            <a:r>
              <a:rPr lang="en-US" altLang="zh-CN" sz="1100" dirty="0" smtClean="0">
                <a:solidFill>
                  <a:schemeClr val="tx1">
                    <a:lumMod val="75000"/>
                    <a:lumOff val="25000"/>
                  </a:schemeClr>
                </a:solidFill>
                <a:latin typeface="楷体" panose="02010609060101010101" pitchFamily="49" charset="-122"/>
                <a:ea typeface="楷体" panose="02010609060101010101" pitchFamily="49" charset="-122"/>
              </a:rPr>
              <a:t>2000</a:t>
            </a: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年</a:t>
            </a:r>
            <a:r>
              <a:rPr lang="en-US" altLang="zh-CN" sz="1100" dirty="0" smtClean="0">
                <a:solidFill>
                  <a:schemeClr val="tx1">
                    <a:lumMod val="75000"/>
                    <a:lumOff val="25000"/>
                  </a:schemeClr>
                </a:solidFill>
                <a:latin typeface="楷体" panose="02010609060101010101" pitchFamily="49" charset="-122"/>
                <a:ea typeface="楷体" panose="02010609060101010101" pitchFamily="49" charset="-122"/>
              </a:rPr>
              <a:t>8</a:t>
            </a: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月，注册资金</a:t>
            </a:r>
            <a:r>
              <a:rPr lang="en-US" altLang="zh-CN" sz="1100" dirty="0" smtClean="0">
                <a:solidFill>
                  <a:schemeClr val="tx1">
                    <a:lumMod val="75000"/>
                    <a:lumOff val="25000"/>
                  </a:schemeClr>
                </a:solidFill>
                <a:latin typeface="楷体" panose="02010609060101010101" pitchFamily="49" charset="-122"/>
                <a:ea typeface="楷体" panose="02010609060101010101" pitchFamily="49" charset="-122"/>
              </a:rPr>
              <a:t>5870</a:t>
            </a: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万，</a:t>
            </a:r>
            <a:r>
              <a:rPr lang="en-US" altLang="zh-CN" sz="1100" dirty="0" smtClean="0">
                <a:solidFill>
                  <a:schemeClr val="tx1">
                    <a:lumMod val="75000"/>
                    <a:lumOff val="25000"/>
                  </a:schemeClr>
                </a:solidFill>
                <a:latin typeface="楷体" panose="02010609060101010101" pitchFamily="49" charset="-122"/>
                <a:ea typeface="楷体" panose="02010609060101010101" pitchFamily="49" charset="-122"/>
              </a:rPr>
              <a:t>2013</a:t>
            </a: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年营业收人</a:t>
            </a:r>
            <a:r>
              <a:rPr lang="en-US" altLang="zh-CN" sz="1100" dirty="0" smtClean="0">
                <a:solidFill>
                  <a:schemeClr val="tx1">
                    <a:lumMod val="75000"/>
                    <a:lumOff val="25000"/>
                  </a:schemeClr>
                </a:solidFill>
                <a:latin typeface="楷体" panose="02010609060101010101" pitchFamily="49" charset="-122"/>
                <a:ea typeface="楷体" panose="02010609060101010101" pitchFamily="49" charset="-122"/>
              </a:rPr>
              <a:t>2.04</a:t>
            </a: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亿元，是一家集科研、生产、销售、服务于一体的现代医药企业。昊邦制药立足云南独特的生物资源优势，致力于创新医药开发，秉承“民族的</a:t>
            </a:r>
            <a:r>
              <a:rPr lang="en-US" altLang="zh-CN" sz="1100" dirty="0" smtClean="0">
                <a:solidFill>
                  <a:schemeClr val="tx1">
                    <a:lumMod val="75000"/>
                    <a:lumOff val="25000"/>
                  </a:schemeClr>
                </a:solidFill>
                <a:latin typeface="楷体" panose="02010609060101010101" pitchFamily="49" charset="-122"/>
                <a:ea typeface="楷体" panose="02010609060101010101" pitchFamily="49" charset="-122"/>
              </a:rPr>
              <a:t>-</a:t>
            </a: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中国的</a:t>
            </a:r>
            <a:r>
              <a:rPr lang="en-US" altLang="zh-CN" sz="1100" dirty="0" smtClean="0">
                <a:solidFill>
                  <a:schemeClr val="tx1">
                    <a:lumMod val="75000"/>
                    <a:lumOff val="25000"/>
                  </a:schemeClr>
                </a:solidFill>
                <a:latin typeface="楷体" panose="02010609060101010101" pitchFamily="49" charset="-122"/>
                <a:ea typeface="楷体" panose="02010609060101010101" pitchFamily="49" charset="-122"/>
              </a:rPr>
              <a:t>-</a:t>
            </a:r>
            <a:r>
              <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rPr>
              <a:t>世界的”愿景，致力于为人类“创造更健康、更快乐的生活</a:t>
            </a:r>
            <a:r>
              <a:rPr lang="zh-CN" altLang="en-US" sz="1100" dirty="0" smtClean="0"/>
              <a:t>”。‌</a:t>
            </a:r>
            <a:endParaRPr lang="zh-CN" altLang="en-US" sz="1100" dirty="0" smtClean="0">
              <a:solidFill>
                <a:schemeClr val="tx1">
                  <a:lumMod val="75000"/>
                  <a:lumOff val="25000"/>
                </a:schemeClr>
              </a:solidFill>
              <a:latin typeface="楷体" panose="02010609060101010101" pitchFamily="49" charset="-122"/>
              <a:ea typeface="楷体" panose="02010609060101010101" pitchFamily="49" charset="-122"/>
              <a:sym typeface="+mn-ea"/>
            </a:endParaRP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65441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19578" y="2936751"/>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771525" y="3384453"/>
            <a:ext cx="5124450" cy="861774"/>
          </a:xfrm>
          <a:prstGeom prst="rect">
            <a:avLst/>
          </a:prstGeom>
          <a:noFill/>
        </p:spPr>
        <p:txBody>
          <a:bodyPr wrap="square" rtlCol="0">
            <a:spAutoFit/>
          </a:bodyPr>
          <a:lstStyle/>
          <a:p>
            <a:pPr marL="228600" indent="-228600" algn="just">
              <a:lnSpc>
                <a:spcPts val="1950"/>
              </a:lnSpc>
              <a:buFontTx/>
              <a:buAutoNum type="arabicPeriod"/>
            </a:pPr>
            <a:r>
              <a:rPr lang="zh-CN" altLang="en-US" sz="1100" dirty="0" smtClean="0">
                <a:latin typeface="华文楷体" panose="02010600040101010101" pitchFamily="2" charset="-122"/>
                <a:ea typeface="华文楷体" panose="02010600040101010101" pitchFamily="2" charset="-122"/>
              </a:rPr>
              <a:t>传统模式，</a:t>
            </a:r>
            <a:r>
              <a:rPr lang="zh-CN" altLang="en-US" sz="1100" dirty="0" smtClean="0">
                <a:latin typeface="华文楷体" panose="02010600040101010101" pitchFamily="2" charset="-122"/>
                <a:ea typeface="华文楷体" panose="02010600040101010101" pitchFamily="2" charset="-122"/>
                <a:sym typeface="+mn-ea"/>
              </a:rPr>
              <a:t>信息碎片化，以人为中心的粗放型管理模式</a:t>
            </a:r>
            <a:r>
              <a:rPr lang="en-US" altLang="zh-CN" sz="1100" dirty="0" smtClean="0">
                <a:latin typeface="华文楷体" panose="02010600040101010101" pitchFamily="2" charset="-122"/>
                <a:ea typeface="华文楷体" panose="02010600040101010101" pitchFamily="2" charset="-122"/>
                <a:sym typeface="+mn-ea"/>
              </a:rPr>
              <a:t> </a:t>
            </a:r>
            <a:r>
              <a:rPr lang="zh-CN" altLang="en-US" sz="1100" dirty="0" smtClean="0">
                <a:latin typeface="华文楷体" panose="02010600040101010101" pitchFamily="2" charset="-122"/>
                <a:ea typeface="华文楷体" panose="02010600040101010101" pitchFamily="2" charset="-122"/>
              </a:rPr>
              <a:t>；                      </a:t>
            </a:r>
            <a:endParaRPr lang="en-US" altLang="zh-CN" sz="1100" dirty="0" smtClean="0">
              <a:latin typeface="华文楷体" panose="02010600040101010101" pitchFamily="2" charset="-122"/>
              <a:ea typeface="华文楷体" panose="02010600040101010101" pitchFamily="2" charset="-122"/>
            </a:endParaRPr>
          </a:p>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sym typeface="+mn-ea"/>
              </a:rPr>
              <a:t>人员还在</a:t>
            </a:r>
            <a:r>
              <a:rPr lang="zh-CN" altLang="zh-CN" sz="1100" dirty="0" smtClean="0">
                <a:latin typeface="华文楷体" panose="02010600040101010101" pitchFamily="2" charset="-122"/>
                <a:ea typeface="华文楷体" panose="02010600040101010101" pitchFamily="2" charset="-122"/>
                <a:sym typeface="+mn-ea"/>
              </a:rPr>
              <a:t>进行纸质工单下达，</a:t>
            </a:r>
            <a:r>
              <a:rPr lang="zh-CN" altLang="en-US" sz="1100" dirty="0" smtClean="0">
                <a:latin typeface="华文楷体" panose="02010600040101010101" pitchFamily="2" charset="-122"/>
                <a:ea typeface="华文楷体" panose="02010600040101010101" pitchFamily="2" charset="-122"/>
                <a:sym typeface="+mn-ea"/>
              </a:rPr>
              <a:t>时效慢，人工成本高；</a:t>
            </a:r>
            <a:endParaRPr lang="zh-CN" altLang="en-US"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3.     </a:t>
            </a:r>
            <a:r>
              <a:rPr lang="zh-CN" altLang="en-US" sz="1100" dirty="0" smtClean="0">
                <a:latin typeface="华文楷体" panose="02010600040101010101" pitchFamily="2" charset="-122"/>
                <a:ea typeface="华文楷体" panose="02010600040101010101" pitchFamily="2" charset="-122"/>
                <a:sym typeface="+mn-ea"/>
              </a:rPr>
              <a:t>初构业务流程数字化，重塑业务管理新模式；                                  </a:t>
            </a:r>
            <a:endParaRPr lang="zh-CN" altLang="en-US" sz="1100" dirty="0">
              <a:latin typeface="华文楷体" panose="02010600040101010101" pitchFamily="2" charset="-122"/>
              <a:ea typeface="华文楷体" panose="02010600040101010101" pitchFamily="2" charset="-122"/>
              <a:sym typeface="+mn-ea"/>
            </a:endParaRP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502880" y="4196012"/>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637952" y="4640252"/>
            <a:ext cx="5380075" cy="1118255"/>
          </a:xfrm>
          <a:prstGeom prst="rect">
            <a:avLst/>
          </a:prstGeom>
          <a:noFill/>
        </p:spPr>
        <p:txBody>
          <a:bodyPr wrap="square" rtlCol="0">
            <a:spAutoFit/>
          </a:bodyPr>
          <a:lstStyle/>
          <a:p>
            <a:pPr marL="228600" indent="-228600" algn="just">
              <a:lnSpc>
                <a:spcPts val="1950"/>
              </a:lnSpc>
            </a:pPr>
            <a:r>
              <a:rPr lang="zh-CN" altLang="en-US" sz="1100" dirty="0" smtClean="0">
                <a:latin typeface="华文楷体" panose="02010600040101010101" pitchFamily="2" charset="-122"/>
                <a:ea typeface="华文楷体" panose="02010600040101010101" pitchFamily="2" charset="-122"/>
                <a:sym typeface="+mn-ea"/>
              </a:rPr>
              <a:t>      通过金蝶云星空，建立门户网站、支付平台，</a:t>
            </a:r>
            <a:r>
              <a:rPr lang="en-US" altLang="zh-CN" sz="1100" dirty="0" smtClean="0">
                <a:latin typeface="华文楷体" panose="02010600040101010101" pitchFamily="2" charset="-122"/>
                <a:ea typeface="华文楷体" panose="02010600040101010101" pitchFamily="2" charset="-122"/>
                <a:sym typeface="+mn-ea"/>
              </a:rPr>
              <a:t>SRM</a:t>
            </a:r>
            <a:r>
              <a:rPr lang="zh-CN" altLang="en-US" sz="1100" dirty="0" smtClean="0">
                <a:latin typeface="华文楷体" panose="02010600040101010101" pitchFamily="2" charset="-122"/>
                <a:ea typeface="华文楷体" panose="02010600040101010101" pitchFamily="2" charset="-122"/>
                <a:sym typeface="+mn-ea"/>
              </a:rPr>
              <a:t>供应商管理等模块，启动</a:t>
            </a:r>
            <a:r>
              <a:rPr lang="en-US" altLang="zh-CN" sz="1100" dirty="0" smtClean="0">
                <a:latin typeface="华文楷体" panose="02010600040101010101" pitchFamily="2" charset="-122"/>
                <a:ea typeface="华文楷体" panose="02010600040101010101" pitchFamily="2" charset="-122"/>
                <a:sym typeface="+mn-ea"/>
              </a:rPr>
              <a:t>OA</a:t>
            </a:r>
            <a:r>
              <a:rPr lang="zh-CN" altLang="en-US" sz="1100" dirty="0" smtClean="0">
                <a:latin typeface="华文楷体" panose="02010600040101010101" pitchFamily="2" charset="-122"/>
                <a:ea typeface="华文楷体" panose="02010600040101010101" pitchFamily="2" charset="-122"/>
                <a:sym typeface="+mn-ea"/>
              </a:rPr>
              <a:t>办公自动化，到物流平台建设，数据库存储。数据中心与商务智能系统开发，建设</a:t>
            </a:r>
            <a:r>
              <a:rPr lang="zh-CN" altLang="zh-CN" sz="1100" dirty="0" smtClean="0">
                <a:latin typeface="华文楷体" panose="02010600040101010101" pitchFamily="2" charset="-122"/>
                <a:ea typeface="华文楷体" panose="02010600040101010101" pitchFamily="2" charset="-122"/>
                <a:sym typeface="+mn-ea"/>
              </a:rPr>
              <a:t>人机交互，创新智能化商业模式</a:t>
            </a:r>
            <a:r>
              <a:rPr lang="zh-CN" altLang="en-US" sz="1100" dirty="0" smtClean="0">
                <a:latin typeface="华文楷体" panose="02010600040101010101" pitchFamily="2" charset="-122"/>
                <a:ea typeface="华文楷体" panose="02010600040101010101" pitchFamily="2" charset="-122"/>
                <a:sym typeface="+mn-ea"/>
              </a:rPr>
              <a:t>，和谐生态，贯通产业上下游联动。</a:t>
            </a:r>
          </a:p>
          <a:p>
            <a:pPr marL="228600" indent="-228600" algn="just">
              <a:lnSpc>
                <a:spcPts val="1950"/>
              </a:lnSpc>
            </a:pPr>
            <a:endParaRPr lang="zh-CN" altLang="zh-CN" sz="1100" dirty="0" smtClean="0">
              <a:latin typeface="华文楷体" panose="02010600040101010101" pitchFamily="2" charset="-122"/>
              <a:ea typeface="华文楷体" panose="02010600040101010101" pitchFamily="2" charset="-122"/>
              <a:sym typeface="+mn-ea"/>
            </a:endParaRPr>
          </a:p>
        </p:txBody>
      </p:sp>
      <p:grpSp>
        <p:nvGrpSpPr>
          <p:cNvPr id="6" name="组合 35">
            <a:extLst>
              <a:ext uri="{FF2B5EF4-FFF2-40B4-BE49-F238E27FC236}">
                <a16:creationId xmlns:a16="http://schemas.microsoft.com/office/drawing/2014/main" xmlns="" id="{AE709374-9AA6-4A29-83A2-7F56FE40A14B}"/>
              </a:ext>
            </a:extLst>
          </p:cNvPr>
          <p:cNvGrpSpPr/>
          <p:nvPr/>
        </p:nvGrpSpPr>
        <p:grpSpPr>
          <a:xfrm>
            <a:off x="516302" y="8607348"/>
            <a:ext cx="1361971" cy="709001"/>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2016642" y="8580602"/>
            <a:ext cx="3586716" cy="861774"/>
          </a:xfrm>
          <a:prstGeom prst="rect">
            <a:avLst/>
          </a:prstGeom>
          <a:noFill/>
        </p:spPr>
        <p:txBody>
          <a:bodyPr wrap="square" rtlCol="0">
            <a:spAutoFit/>
          </a:bodyPr>
          <a:lstStyle/>
          <a:p>
            <a:pPr algn="just">
              <a:lnSpc>
                <a:spcPts val="1950"/>
              </a:lnSpc>
            </a:pPr>
            <a:r>
              <a:rPr lang="zh-CN" altLang="en-US" sz="1100" dirty="0" smtClean="0">
                <a:latin typeface="微软雅黑" panose="020B0503020204020204" pitchFamily="34" charset="-122"/>
                <a:ea typeface="微软雅黑" panose="020B0503020204020204" pitchFamily="34" charset="-122"/>
              </a:rPr>
              <a:t>数字化成效</a:t>
            </a:r>
            <a:r>
              <a:rPr lang="en-US" altLang="zh-CN" sz="1100" dirty="0" smtClean="0">
                <a:latin typeface="微软雅黑" panose="020B0503020204020204" pitchFamily="34" charset="-122"/>
                <a:ea typeface="微软雅黑" panose="020B0503020204020204" pitchFamily="34" charset="-122"/>
              </a:rPr>
              <a:t>10%</a:t>
            </a:r>
            <a:r>
              <a:rPr lang="zh-CN"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指标达成率提高</a:t>
            </a:r>
            <a:r>
              <a:rPr lang="en-US" altLang="zh-CN" sz="1100" dirty="0" smtClean="0">
                <a:latin typeface="微软雅黑" panose="020B0503020204020204" pitchFamily="34" charset="-122"/>
                <a:ea typeface="微软雅黑" panose="020B0503020204020204" pitchFamily="34" charset="-122"/>
              </a:rPr>
              <a:t>60%</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en-US" sz="1100" dirty="0" smtClean="0">
                <a:latin typeface="微软雅黑" panose="020B0503020204020204" pitchFamily="34" charset="-122"/>
                <a:ea typeface="微软雅黑" panose="020B0503020204020204" pitchFamily="34" charset="-122"/>
              </a:rPr>
              <a:t>生产效率提高</a:t>
            </a:r>
            <a:r>
              <a:rPr lang="en-US" altLang="zh-CN" sz="1100" dirty="0" smtClean="0">
                <a:latin typeface="微软雅黑" panose="020B0503020204020204" pitchFamily="34" charset="-122"/>
                <a:ea typeface="微软雅黑" panose="020B0503020204020204" pitchFamily="34" charset="-122"/>
              </a:rPr>
              <a:t>40%</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en-US" sz="1100" dirty="0" smtClean="0">
                <a:latin typeface="微软雅黑" panose="020B0503020204020204" pitchFamily="34" charset="-122"/>
                <a:ea typeface="微软雅黑" panose="020B0503020204020204" pitchFamily="34" charset="-122"/>
              </a:rPr>
              <a:t>价值收益提高</a:t>
            </a:r>
            <a:r>
              <a:rPr lang="en-US" altLang="zh-CN" sz="1100" dirty="0" smtClean="0">
                <a:latin typeface="微软雅黑" panose="020B0503020204020204" pitchFamily="34" charset="-122"/>
                <a:ea typeface="微软雅黑" panose="020B0503020204020204" pitchFamily="34" charset="-122"/>
              </a:rPr>
              <a:t>30%</a:t>
            </a:r>
            <a:r>
              <a:rPr lang="zh-CN"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人工成本降低</a:t>
            </a:r>
            <a:r>
              <a:rPr lang="en-US" altLang="zh-CN" sz="1100" dirty="0" smtClean="0">
                <a:latin typeface="微软雅黑" panose="020B0503020204020204" pitchFamily="34" charset="-122"/>
                <a:ea typeface="微软雅黑" panose="020B0503020204020204" pitchFamily="34" charset="-122"/>
              </a:rPr>
              <a:t>15%</a:t>
            </a:r>
            <a:r>
              <a:rPr lang="zh-CN" altLang="zh-CN" sz="1100" dirty="0" smtClean="0">
                <a:latin typeface="微软雅黑" panose="020B0503020204020204" pitchFamily="34" charset="-122"/>
                <a:ea typeface="微软雅黑" panose="020B0503020204020204" pitchFamily="34" charset="-122"/>
              </a:rPr>
              <a:t>。</a:t>
            </a:r>
            <a:endParaRPr lang="zh-CN" altLang="en-US" sz="1100" dirty="0">
              <a:latin typeface="华文楷体" panose="02010600040101010101" pitchFamily="2" charset="-122"/>
              <a:ea typeface="华文楷体" panose="02010600040101010101" pitchFamily="2" charset="-122"/>
            </a:endParaRPr>
          </a:p>
        </p:txBody>
      </p:sp>
      <p:pic>
        <p:nvPicPr>
          <p:cNvPr id="22" name="图片 21" descr="微信图片_20180813095420"/>
          <p:cNvPicPr>
            <a:picLocks noChangeAspect="1"/>
          </p:cNvPicPr>
          <p:nvPr>
            <p:custDataLst>
              <p:tags r:id="rId1"/>
            </p:custDataLst>
          </p:nvPr>
        </p:nvPicPr>
        <p:blipFill rotWithShape="1">
          <a:blip r:embed="rId10" cstate="print"/>
          <a:srcRect l="15810" r="9029"/>
          <a:stretch>
            <a:fillRect/>
          </a:stretch>
        </p:blipFill>
        <p:spPr>
          <a:xfrm>
            <a:off x="3476846" y="503781"/>
            <a:ext cx="2902687" cy="1846014"/>
          </a:xfrm>
          <a:prstGeom prst="rect">
            <a:avLst/>
          </a:prstGeom>
        </p:spPr>
      </p:pic>
      <p:pic>
        <p:nvPicPr>
          <p:cNvPr id="2050" name="Picture 2"/>
          <p:cNvPicPr>
            <a:picLocks noChangeAspect="1" noChangeArrowheads="1"/>
          </p:cNvPicPr>
          <p:nvPr/>
        </p:nvPicPr>
        <p:blipFill>
          <a:blip r:embed="rId11" cstate="print"/>
          <a:srcRect/>
          <a:stretch>
            <a:fillRect/>
          </a:stretch>
        </p:blipFill>
        <p:spPr bwMode="auto">
          <a:xfrm>
            <a:off x="233916" y="5528931"/>
            <a:ext cx="6262714" cy="2838894"/>
          </a:xfrm>
          <a:prstGeom prst="rect">
            <a:avLst/>
          </a:prstGeom>
          <a:noFill/>
          <a:ln w="9525">
            <a:noFill/>
            <a:miter lim="800000"/>
            <a:headEnd/>
            <a:tailEnd/>
          </a:ln>
          <a:effectLst/>
        </p:spPr>
      </p:pic>
    </p:spTree>
    <p:extLst>
      <p:ext uri="{BB962C8B-B14F-4D97-AF65-F5344CB8AC3E}">
        <p14:creationId xmlns:p14="http://schemas.microsoft.com/office/powerpoint/2010/main" xmlns="" val="2835616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760777" y="234788"/>
            <a:ext cx="2786063" cy="324630"/>
          </a:xfrm>
          <a:prstGeom prst="rect">
            <a:avLst/>
          </a:prstGeom>
        </p:spPr>
        <p:txBody>
          <a:bodyPr vert="horz" lIns="91440" tIns="45720" rIns="91440" bIns="45720" rtlCol="0" anchor="ctr">
            <a:noAutofit/>
          </a:bodyPr>
          <a:lstStyle/>
          <a:p>
            <a:pPr lvl="0" defTabSz="685800">
              <a:lnSpc>
                <a:spcPct val="90000"/>
              </a:lnSpc>
              <a:spcBef>
                <a:spcPct val="0"/>
              </a:spcBef>
              <a:defRPr/>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15  </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云南昊邦制药有限公司</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35730" y="609779"/>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pic>
        <p:nvPicPr>
          <p:cNvPr id="3074" name="Picture 2"/>
          <p:cNvPicPr>
            <a:picLocks noChangeAspect="1" noChangeArrowheads="1"/>
          </p:cNvPicPr>
          <p:nvPr/>
        </p:nvPicPr>
        <p:blipFill>
          <a:blip r:embed="rId2" cstate="print"/>
          <a:srcRect/>
          <a:stretch>
            <a:fillRect/>
          </a:stretch>
        </p:blipFill>
        <p:spPr bwMode="auto">
          <a:xfrm>
            <a:off x="531628" y="1172530"/>
            <a:ext cx="5826641" cy="254886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531627" y="3774558"/>
            <a:ext cx="5888333" cy="2775097"/>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552893" y="6630030"/>
            <a:ext cx="5879805" cy="2864844"/>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0" y="127591"/>
            <a:ext cx="3880884" cy="324630"/>
          </a:xfrm>
        </p:spPr>
        <p:txBody>
          <a:bodyPr>
            <a:normAutofit fontScale="90000"/>
          </a:bodyPr>
          <a:lstStyle/>
          <a:p>
            <a:pPr marL="228600" lvl="0" indent="-228600">
              <a:spcBef>
                <a:spcPts val="750"/>
              </a:spcBef>
              <a:defRPr/>
            </a:pPr>
            <a: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t/>
            </a:r>
            <a:b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b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17 </a:t>
            </a: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  </a:t>
            </a:r>
            <a:r>
              <a:rPr lang="zh-CN" altLang="en-US"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康乐</a:t>
            </a:r>
            <a:r>
              <a:rPr lang="zh-CN" altLang="en-US"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卫士</a:t>
            </a: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a:t>
            </a: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生物技术有限公司</a:t>
            </a:r>
            <a:endParaRPr lang="en-US" altLang="zh-CN" sz="16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393405" y="621594"/>
            <a:ext cx="2962933" cy="1931106"/>
          </a:xfrm>
        </p:spPr>
        <p:txBody>
          <a:bodyPr>
            <a:noAutofit/>
          </a:bodyPr>
          <a:lstStyle/>
          <a:p>
            <a:pPr algn="just">
              <a:lnSpc>
                <a:spcPts val="1950"/>
              </a:lnSpc>
              <a:spcBef>
                <a:spcPts val="0"/>
              </a:spcBef>
            </a:pPr>
            <a:r>
              <a:rPr lang="zh-CN" altLang="en-US" sz="1100" dirty="0" smtClean="0">
                <a:latin typeface="华文楷体" panose="02010600040101010101" pitchFamily="2" charset="-122"/>
                <a:ea typeface="华文楷体" panose="02010600040101010101" pitchFamily="2" charset="-122"/>
                <a:sym typeface="+mn-ea"/>
              </a:rPr>
              <a:t>康乐卫士（昆明）生物技术</a:t>
            </a:r>
            <a:r>
              <a:rPr lang="zh-CN" altLang="en-US" sz="1100" dirty="0" smtClean="0">
                <a:latin typeface="华文楷体" panose="02010600040101010101" pitchFamily="2" charset="-122"/>
                <a:ea typeface="华文楷体" panose="02010600040101010101" pitchFamily="2" charset="-122"/>
                <a:sym typeface="+mn-ea"/>
              </a:rPr>
              <a:t>有限公司于</a:t>
            </a:r>
            <a:r>
              <a:rPr lang="zh-CN" altLang="en-US" sz="1100" dirty="0" smtClean="0">
                <a:latin typeface="华文楷体" panose="02010600040101010101" pitchFamily="2" charset="-122"/>
                <a:ea typeface="华文楷体" panose="02010600040101010101" pitchFamily="2" charset="-122"/>
                <a:sym typeface="+mn-ea"/>
              </a:rPr>
              <a:t>2020年6月8日成立</a:t>
            </a:r>
            <a:r>
              <a:rPr lang="zh-CN" altLang="en-US" sz="1100" dirty="0" smtClean="0">
                <a:latin typeface="华文楷体" panose="02010600040101010101" pitchFamily="2" charset="-122"/>
                <a:ea typeface="华文楷体" panose="02010600040101010101" pitchFamily="2" charset="-122"/>
                <a:sym typeface="+mn-ea"/>
              </a:rPr>
              <a:t>，注册资金实缴</a:t>
            </a:r>
            <a:r>
              <a:rPr lang="en-US" altLang="zh-CN" sz="1100" dirty="0" smtClean="0">
                <a:latin typeface="华文楷体" panose="02010600040101010101" pitchFamily="2" charset="-122"/>
                <a:ea typeface="华文楷体" panose="02010600040101010101" pitchFamily="2" charset="-122"/>
                <a:sym typeface="+mn-ea"/>
              </a:rPr>
              <a:t>4.55</a:t>
            </a:r>
            <a:r>
              <a:rPr lang="zh-CN" altLang="en-US" sz="1100" dirty="0" smtClean="0">
                <a:latin typeface="华文楷体" panose="02010600040101010101" pitchFamily="2" charset="-122"/>
                <a:ea typeface="华文楷体" panose="02010600040101010101" pitchFamily="2" charset="-122"/>
                <a:sym typeface="+mn-ea"/>
              </a:rPr>
              <a:t>亿元，</a:t>
            </a:r>
            <a:r>
              <a:rPr lang="en-US" altLang="zh-CN" sz="1100" dirty="0" smtClean="0">
                <a:latin typeface="华文楷体" panose="02010600040101010101" pitchFamily="2" charset="-122"/>
                <a:ea typeface="华文楷体" panose="02010600040101010101" pitchFamily="2" charset="-122"/>
                <a:sym typeface="+mn-ea"/>
              </a:rPr>
              <a:t>2023</a:t>
            </a:r>
            <a:r>
              <a:rPr lang="zh-CN" altLang="en-US" sz="1100" dirty="0" smtClean="0">
                <a:latin typeface="华文楷体" panose="02010600040101010101" pitchFamily="2" charset="-122"/>
                <a:ea typeface="华文楷体" panose="02010600040101010101" pitchFamily="2" charset="-122"/>
                <a:sym typeface="+mn-ea"/>
              </a:rPr>
              <a:t>年营收</a:t>
            </a:r>
            <a:r>
              <a:rPr lang="en-US" altLang="zh-CN" sz="1100" dirty="0" smtClean="0">
                <a:latin typeface="华文楷体" panose="02010600040101010101" pitchFamily="2" charset="-122"/>
                <a:ea typeface="华文楷体" panose="02010600040101010101" pitchFamily="2" charset="-122"/>
                <a:sym typeface="+mn-ea"/>
              </a:rPr>
              <a:t>200.25</a:t>
            </a:r>
            <a:r>
              <a:rPr lang="zh-CN" altLang="en-US" sz="1100" dirty="0" smtClean="0">
                <a:latin typeface="华文楷体" panose="02010600040101010101" pitchFamily="2" charset="-122"/>
                <a:ea typeface="华文楷体" panose="02010600040101010101" pitchFamily="2" charset="-122"/>
                <a:sym typeface="+mn-ea"/>
              </a:rPr>
              <a:t>万</a:t>
            </a:r>
            <a:r>
              <a:rPr lang="zh-CN" altLang="en-US" sz="1100" dirty="0" smtClean="0">
                <a:latin typeface="华文楷体" panose="02010600040101010101" pitchFamily="2" charset="-122"/>
                <a:ea typeface="华文楷体" panose="02010600040101010101" pitchFamily="2" charset="-122"/>
                <a:sym typeface="+mn-ea"/>
              </a:rPr>
              <a:t>元。</a:t>
            </a:r>
            <a:r>
              <a:rPr lang="zh-CN" altLang="en-US" sz="1100" dirty="0" smtClean="0">
                <a:latin typeface="华文楷体" panose="02010600040101010101" pitchFamily="2" charset="-122"/>
                <a:ea typeface="华文楷体" panose="02010600040101010101" pitchFamily="2" charset="-122"/>
                <a:sym typeface="+mn-ea"/>
              </a:rPr>
              <a:t>公司深耕创新型疫苗研发</a:t>
            </a:r>
            <a:r>
              <a:rPr lang="zh-CN" altLang="en-US" sz="1100" dirty="0" smtClean="0">
                <a:latin typeface="华文楷体" panose="02010600040101010101" pitchFamily="2" charset="-122"/>
                <a:ea typeface="华文楷体" panose="02010600040101010101" pitchFamily="2" charset="-122"/>
                <a:sym typeface="+mn-ea"/>
              </a:rPr>
              <a:t>16年</a:t>
            </a:r>
            <a:r>
              <a:rPr lang="zh-CN" altLang="en-US" sz="1100" dirty="0" smtClean="0">
                <a:latin typeface="华文楷体" panose="02010600040101010101" pitchFamily="2" charset="-122"/>
                <a:ea typeface="华文楷体" panose="02010600040101010101" pitchFamily="2" charset="-122"/>
                <a:sym typeface="+mn-ea"/>
              </a:rPr>
              <a:t>，</a:t>
            </a:r>
            <a:r>
              <a:rPr lang="zh-CN" altLang="en-US" sz="1100" dirty="0" smtClean="0">
                <a:latin typeface="华文楷体" panose="02010600040101010101" pitchFamily="2" charset="-122"/>
                <a:ea typeface="华文楷体" panose="02010600040101010101" pitchFamily="2" charset="-122"/>
                <a:sym typeface="+mn-ea"/>
              </a:rPr>
              <a:t>为</a:t>
            </a:r>
            <a:r>
              <a:rPr lang="zh-CN" altLang="en-US" sz="1100" dirty="0" smtClean="0">
                <a:latin typeface="华文楷体" panose="02010600040101010101" pitchFamily="2" charset="-122"/>
                <a:ea typeface="华文楷体" panose="02010600040101010101" pitchFamily="2" charset="-122"/>
                <a:sym typeface="+mn-ea"/>
              </a:rPr>
              <a:t>重组疫苗临床及产业化建设项目的建设</a:t>
            </a:r>
            <a:r>
              <a:rPr lang="zh-CN" altLang="en-US" sz="1100" dirty="0" smtClean="0">
                <a:latin typeface="华文楷体" panose="02010600040101010101" pitchFamily="2" charset="-122"/>
                <a:ea typeface="华文楷体" panose="02010600040101010101" pitchFamily="2" charset="-122"/>
                <a:sym typeface="+mn-ea"/>
              </a:rPr>
              <a:t>工作，</a:t>
            </a:r>
            <a:r>
              <a:rPr lang="zh-CN" altLang="en-US" sz="1100" dirty="0" smtClean="0">
                <a:latin typeface="华文楷体" panose="02010600040101010101" pitchFamily="2" charset="-122"/>
                <a:ea typeface="华文楷体" panose="02010600040101010101" pitchFamily="2" charset="-122"/>
                <a:sym typeface="+mn-ea"/>
              </a:rPr>
              <a:t>项目占地约</a:t>
            </a:r>
            <a:r>
              <a:rPr lang="en-US" altLang="zh-CN" sz="1100" dirty="0" smtClean="0">
                <a:latin typeface="华文楷体" panose="02010600040101010101" pitchFamily="2" charset="-122"/>
                <a:ea typeface="华文楷体" panose="02010600040101010101" pitchFamily="2" charset="-122"/>
                <a:sym typeface="+mn-ea"/>
              </a:rPr>
              <a:t>140</a:t>
            </a:r>
            <a:r>
              <a:rPr lang="zh-CN" altLang="en-US" sz="1100" dirty="0" smtClean="0">
                <a:latin typeface="华文楷体" panose="02010600040101010101" pitchFamily="2" charset="-122"/>
                <a:ea typeface="华文楷体" panose="02010600040101010101" pitchFamily="2" charset="-122"/>
                <a:sym typeface="+mn-ea"/>
              </a:rPr>
              <a:t>亩</a:t>
            </a:r>
            <a:r>
              <a:rPr lang="zh-CN" altLang="en-US" sz="1100" dirty="0" smtClean="0">
                <a:latin typeface="华文楷体" panose="02010600040101010101" pitchFamily="2" charset="-122"/>
                <a:ea typeface="华文楷体" panose="02010600040101010101" pitchFamily="2" charset="-122"/>
                <a:sym typeface="+mn-ea"/>
              </a:rPr>
              <a:t>，一</a:t>
            </a:r>
            <a:r>
              <a:rPr lang="zh-CN" altLang="en-US" sz="1100" dirty="0" smtClean="0">
                <a:latin typeface="华文楷体" panose="02010600040101010101" pitchFamily="2" charset="-122"/>
                <a:ea typeface="华文楷体" panose="02010600040101010101" pitchFamily="2" charset="-122"/>
                <a:sym typeface="+mn-ea"/>
              </a:rPr>
              <a:t>期总投资</a:t>
            </a:r>
            <a:r>
              <a:rPr lang="en-US" altLang="zh-CN" sz="1100" dirty="0" smtClean="0">
                <a:latin typeface="华文楷体" panose="02010600040101010101" pitchFamily="2" charset="-122"/>
                <a:ea typeface="华文楷体" panose="02010600040101010101" pitchFamily="2" charset="-122"/>
                <a:sym typeface="+mn-ea"/>
              </a:rPr>
              <a:t>11.95</a:t>
            </a:r>
            <a:r>
              <a:rPr lang="zh-CN" altLang="en-US" sz="1100" dirty="0" smtClean="0">
                <a:latin typeface="华文楷体" panose="02010600040101010101" pitchFamily="2" charset="-122"/>
                <a:ea typeface="华文楷体" panose="02010600040101010101" pitchFamily="2" charset="-122"/>
                <a:sym typeface="+mn-ea"/>
              </a:rPr>
              <a:t>亿元，建筑面积约</a:t>
            </a:r>
            <a:r>
              <a:rPr lang="en-US" altLang="zh-CN" sz="1100" dirty="0" smtClean="0">
                <a:latin typeface="华文楷体" panose="02010600040101010101" pitchFamily="2" charset="-122"/>
                <a:ea typeface="华文楷体" panose="02010600040101010101" pitchFamily="2" charset="-122"/>
                <a:sym typeface="+mn-ea"/>
              </a:rPr>
              <a:t>8</a:t>
            </a:r>
            <a:r>
              <a:rPr lang="zh-CN" altLang="en-US" sz="1100" dirty="0" smtClean="0">
                <a:latin typeface="华文楷体" panose="02010600040101010101" pitchFamily="2" charset="-122"/>
                <a:ea typeface="华文楷体" panose="02010600040101010101" pitchFamily="2" charset="-122"/>
                <a:sym typeface="+mn-ea"/>
              </a:rPr>
              <a:t>万</a:t>
            </a:r>
            <a:r>
              <a:rPr lang="zh-CN" altLang="en-US" sz="1100" dirty="0" smtClean="0">
                <a:latin typeface="华文楷体" panose="02010600040101010101" pitchFamily="2" charset="-122"/>
                <a:ea typeface="华文楷体" panose="02010600040101010101" pitchFamily="2" charset="-122"/>
                <a:sym typeface="+mn-ea"/>
              </a:rPr>
              <a:t>平方米，建设</a:t>
            </a:r>
            <a:r>
              <a:rPr lang="zh-CN" altLang="en-US" sz="1100" dirty="0" smtClean="0">
                <a:latin typeface="华文楷体" panose="02010600040101010101" pitchFamily="2" charset="-122"/>
                <a:ea typeface="华文楷体" panose="02010600040101010101" pitchFamily="2" charset="-122"/>
                <a:sym typeface="+mn-ea"/>
              </a:rPr>
              <a:t>成为智能化、创新型、超一流的疫苗生产</a:t>
            </a:r>
            <a:r>
              <a:rPr lang="zh-CN" altLang="en-US" sz="1100" dirty="0" smtClean="0">
                <a:latin typeface="华文楷体" panose="02010600040101010101" pitchFamily="2" charset="-122"/>
                <a:ea typeface="华文楷体" panose="02010600040101010101" pitchFamily="2" charset="-122"/>
                <a:sym typeface="+mn-ea"/>
              </a:rPr>
              <a:t>基地。</a:t>
            </a:r>
            <a:endParaRPr lang="zh-CN" altLang="en-US" sz="1100" dirty="0" smtClean="0">
              <a:latin typeface="华文楷体" panose="02010600040101010101" pitchFamily="2" charset="-122"/>
              <a:ea typeface="华文楷体" panose="02010600040101010101" pitchFamily="2" charset="-122"/>
              <a:sym typeface="+mn-ea"/>
            </a:endParaRP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65441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19578" y="2936751"/>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2"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595423" y="3320657"/>
            <a:ext cx="5858540" cy="861774"/>
          </a:xfrm>
          <a:prstGeom prst="rect">
            <a:avLst/>
          </a:prstGeom>
          <a:noFill/>
        </p:spPr>
        <p:txBody>
          <a:bodyPr wrap="square" rtlCol="0">
            <a:spAutoFit/>
          </a:bodyPr>
          <a:lstStyle/>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sym typeface="+mn-ea"/>
              </a:rPr>
              <a:t>传统样品</a:t>
            </a:r>
            <a:r>
              <a:rPr lang="zh-CN" altLang="en-US" sz="1100" dirty="0" smtClean="0">
                <a:latin typeface="华文楷体" panose="02010600040101010101" pitchFamily="2" charset="-122"/>
                <a:ea typeface="华文楷体" panose="02010600040101010101" pitchFamily="2" charset="-122"/>
                <a:sym typeface="+mn-ea"/>
              </a:rPr>
              <a:t>信息为人工记录，无样品</a:t>
            </a:r>
            <a:r>
              <a:rPr lang="zh-CN" altLang="en-US" sz="1100" dirty="0" smtClean="0">
                <a:latin typeface="华文楷体" panose="02010600040101010101" pitchFamily="2" charset="-122"/>
                <a:ea typeface="华文楷体" panose="02010600040101010101" pitchFamily="2" charset="-122"/>
                <a:sym typeface="+mn-ea"/>
              </a:rPr>
              <a:t>标签</a:t>
            </a:r>
            <a:r>
              <a:rPr lang="zh-CN" altLang="en-US" sz="1100" dirty="0" smtClean="0">
                <a:latin typeface="华文楷体" panose="02010600040101010101" pitchFamily="2" charset="-122"/>
                <a:ea typeface="华文楷体" panose="02010600040101010101" pitchFamily="2" charset="-122"/>
              </a:rPr>
              <a:t>；                      </a:t>
            </a:r>
            <a:endParaRPr lang="en-US" altLang="zh-CN" sz="1100" dirty="0" smtClean="0">
              <a:latin typeface="华文楷体" panose="02010600040101010101" pitchFamily="2" charset="-122"/>
              <a:ea typeface="华文楷体" panose="02010600040101010101" pitchFamily="2" charset="-122"/>
            </a:endParaRPr>
          </a:p>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sym typeface="+mn-ea"/>
              </a:rPr>
              <a:t>仪器数据人为打印粘贴</a:t>
            </a:r>
            <a:r>
              <a:rPr lang="zh-CN" altLang="en-US" sz="1100" dirty="0" smtClean="0">
                <a:latin typeface="华文楷体" panose="02010600040101010101" pitchFamily="2" charset="-122"/>
                <a:ea typeface="华文楷体" panose="02010600040101010101" pitchFamily="2" charset="-122"/>
                <a:sym typeface="+mn-ea"/>
              </a:rPr>
              <a:t>记录</a:t>
            </a:r>
            <a:r>
              <a:rPr lang="zh-CN" altLang="en-US" sz="1100" dirty="0" smtClean="0">
                <a:latin typeface="华文楷体" panose="02010600040101010101" pitchFamily="2" charset="-122"/>
                <a:ea typeface="华文楷体" panose="02010600040101010101" pitchFamily="2" charset="-122"/>
                <a:sym typeface="+mn-ea"/>
              </a:rPr>
              <a:t>；</a:t>
            </a:r>
            <a:endParaRPr lang="zh-CN" altLang="en-US"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3</a:t>
            </a:r>
            <a:r>
              <a:rPr lang="en-US" altLang="zh-CN" sz="1100" dirty="0" smtClean="0">
                <a:latin typeface="华文楷体" panose="02010600040101010101" pitchFamily="2" charset="-122"/>
                <a:ea typeface="华文楷体" panose="02010600040101010101" pitchFamily="2" charset="-122"/>
              </a:rPr>
              <a:t>.  </a:t>
            </a:r>
            <a:r>
              <a:rPr lang="zh-CN" altLang="en-US" sz="1100" dirty="0" smtClean="0">
                <a:latin typeface="华文楷体" panose="02010600040101010101" pitchFamily="2" charset="-122"/>
                <a:ea typeface="华文楷体" panose="02010600040101010101" pitchFamily="2" charset="-122"/>
                <a:sym typeface="+mn-ea"/>
              </a:rPr>
              <a:t>人为</a:t>
            </a:r>
            <a:r>
              <a:rPr lang="zh-CN" altLang="en-US" sz="1100" dirty="0" smtClean="0">
                <a:latin typeface="华文楷体" panose="02010600040101010101" pitchFamily="2" charset="-122"/>
                <a:ea typeface="华文楷体" panose="02010600040101010101" pitchFamily="2" charset="-122"/>
                <a:sym typeface="+mn-ea"/>
              </a:rPr>
              <a:t>对设备、样品量、检验数据台账、库存等信息进行统计，无法做到有效性以及实时性；                                  </a:t>
            </a:r>
            <a:endParaRPr lang="zh-CN" altLang="en-US" sz="1100" dirty="0">
              <a:latin typeface="华文楷体" panose="02010600040101010101" pitchFamily="2" charset="-122"/>
              <a:ea typeface="华文楷体" panose="02010600040101010101" pitchFamily="2" charset="-122"/>
              <a:sym typeface="+mn-ea"/>
            </a:endParaRP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545410" y="4185379"/>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825353" y="4640250"/>
            <a:ext cx="5162550" cy="861774"/>
          </a:xfrm>
          <a:prstGeom prst="rect">
            <a:avLst/>
          </a:prstGeom>
          <a:noFill/>
        </p:spPr>
        <p:txBody>
          <a:bodyPr wrap="square" rtlCol="0">
            <a:spAutoFit/>
          </a:bodyPr>
          <a:lstStyle/>
          <a:p>
            <a:pPr algn="just">
              <a:lnSpc>
                <a:spcPts val="1950"/>
              </a:lnSpc>
            </a:pPr>
            <a:r>
              <a:rPr lang="zh-CN" altLang="en-US" sz="1100" dirty="0" smtClean="0">
                <a:latin typeface="华文楷体" panose="02010600040101010101" pitchFamily="2" charset="-122"/>
                <a:ea typeface="华文楷体" panose="02010600040101010101" pitchFamily="2" charset="-122"/>
                <a:sym typeface="+mn-ea"/>
              </a:rPr>
              <a:t>通过西门子</a:t>
            </a:r>
            <a:r>
              <a:rPr lang="en-US" altLang="zh-CN" sz="1100" dirty="0" smtClean="0">
                <a:latin typeface="华文楷体" panose="02010600040101010101" pitchFamily="2" charset="-122"/>
                <a:ea typeface="华文楷体" panose="02010600040101010101" pitchFamily="2" charset="-122"/>
                <a:sym typeface="+mn-ea"/>
              </a:rPr>
              <a:t>LIMS</a:t>
            </a:r>
            <a:r>
              <a:rPr lang="zh-CN" altLang="en-US" sz="1100" dirty="0" smtClean="0">
                <a:latin typeface="华文楷体" panose="02010600040101010101" pitchFamily="2" charset="-122"/>
                <a:ea typeface="华文楷体" panose="02010600040101010101" pitchFamily="2" charset="-122"/>
                <a:sym typeface="+mn-ea"/>
              </a:rPr>
              <a:t>系统</a:t>
            </a:r>
            <a:r>
              <a:rPr lang="zh-CN" altLang="zh-CN" sz="1100" dirty="0" smtClean="0">
                <a:latin typeface="华文楷体" panose="02010600040101010101" pitchFamily="2" charset="-122"/>
                <a:ea typeface="华文楷体" panose="02010600040101010101" pitchFamily="2" charset="-122"/>
                <a:sym typeface="+mn-ea"/>
              </a:rPr>
              <a:t>采用</a:t>
            </a:r>
            <a:r>
              <a:rPr lang="en-US" altLang="zh-CN" sz="1100" dirty="0" smtClean="0">
                <a:latin typeface="华文楷体" panose="02010600040101010101" pitchFamily="2" charset="-122"/>
                <a:ea typeface="华文楷体" panose="02010600040101010101" pitchFamily="2" charset="-122"/>
                <a:sym typeface="+mn-ea"/>
              </a:rPr>
              <a:t>WEB</a:t>
            </a:r>
            <a:r>
              <a:rPr lang="zh-CN" altLang="zh-CN" sz="1100" dirty="0" smtClean="0">
                <a:latin typeface="华文楷体" panose="02010600040101010101" pitchFamily="2" charset="-122"/>
                <a:ea typeface="华文楷体" panose="02010600040101010101" pitchFamily="2" charset="-122"/>
                <a:sym typeface="+mn-ea"/>
              </a:rPr>
              <a:t>终端实现</a:t>
            </a:r>
            <a:r>
              <a:rPr lang="zh-CN" altLang="en-US" sz="1100" dirty="0" smtClean="0">
                <a:latin typeface="华文楷体" panose="02010600040101010101" pitchFamily="2" charset="-122"/>
                <a:ea typeface="华文楷体" panose="02010600040101010101" pitchFamily="2" charset="-122"/>
                <a:sym typeface="+mn-ea"/>
              </a:rPr>
              <a:t>检验</a:t>
            </a:r>
            <a:r>
              <a:rPr lang="zh-CN" altLang="zh-CN" sz="1100" dirty="0" smtClean="0">
                <a:latin typeface="华文楷体" panose="02010600040101010101" pitchFamily="2" charset="-122"/>
                <a:ea typeface="华文楷体" panose="02010600040101010101" pitchFamily="2" charset="-122"/>
                <a:sym typeface="+mn-ea"/>
              </a:rPr>
              <a:t>、生产、质量等作业</a:t>
            </a:r>
            <a:r>
              <a:rPr lang="zh-CN" altLang="en-US" sz="1100" dirty="0" smtClean="0">
                <a:latin typeface="华文楷体" panose="02010600040101010101" pitchFamily="2" charset="-122"/>
                <a:ea typeface="华文楷体" panose="02010600040101010101" pitchFamily="2" charset="-122"/>
                <a:sym typeface="+mn-ea"/>
              </a:rPr>
              <a:t>，打通线上线下结合、仓储物流、检验计划、检验过程到检验结束的全业务流程</a:t>
            </a:r>
            <a:r>
              <a:rPr lang="zh-CN" altLang="zh-CN" sz="1100" dirty="0" smtClean="0">
                <a:latin typeface="华文楷体" panose="02010600040101010101" pitchFamily="2" charset="-122"/>
                <a:ea typeface="华文楷体" panose="02010600040101010101" pitchFamily="2" charset="-122"/>
                <a:sym typeface="+mn-ea"/>
              </a:rPr>
              <a:t>，实现全流程数据聚合</a:t>
            </a:r>
            <a:r>
              <a:rPr lang="zh-CN" altLang="en-US" sz="1100" dirty="0" smtClean="0">
                <a:latin typeface="华文楷体" panose="02010600040101010101" pitchFamily="2" charset="-122"/>
                <a:ea typeface="华文楷体" panose="02010600040101010101" pitchFamily="2" charset="-122"/>
                <a:sym typeface="+mn-ea"/>
              </a:rPr>
              <a:t>，实现记录</a:t>
            </a:r>
            <a:r>
              <a:rPr lang="zh-CN" altLang="en-US" sz="1100" dirty="0" smtClean="0">
                <a:latin typeface="华文楷体" panose="02010600040101010101" pitchFamily="2" charset="-122"/>
                <a:ea typeface="华文楷体" panose="02010600040101010101" pitchFamily="2" charset="-122"/>
                <a:sym typeface="+mn-ea"/>
              </a:rPr>
              <a:t>电子化。</a:t>
            </a:r>
            <a:endParaRPr lang="zh-CN" altLang="en-US" sz="1100" dirty="0" smtClean="0">
              <a:latin typeface="华文楷体" panose="02010600040101010101" pitchFamily="2" charset="-122"/>
              <a:ea typeface="华文楷体" panose="02010600040101010101" pitchFamily="2" charset="-122"/>
              <a:sym typeface="+mn-ea"/>
            </a:endParaRPr>
          </a:p>
        </p:txBody>
      </p:sp>
      <p:grpSp>
        <p:nvGrpSpPr>
          <p:cNvPr id="6" name="组合 35">
            <a:extLst>
              <a:ext uri="{FF2B5EF4-FFF2-40B4-BE49-F238E27FC236}">
                <a16:creationId xmlns:a16="http://schemas.microsoft.com/office/drawing/2014/main" xmlns="" id="{AE709374-9AA6-4A29-83A2-7F56FE40A14B}"/>
              </a:ext>
            </a:extLst>
          </p:cNvPr>
          <p:cNvGrpSpPr/>
          <p:nvPr/>
        </p:nvGrpSpPr>
        <p:grpSpPr>
          <a:xfrm>
            <a:off x="516302" y="8750595"/>
            <a:ext cx="1361971" cy="682712"/>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2027274" y="8708193"/>
            <a:ext cx="3586716" cy="861774"/>
          </a:xfrm>
          <a:prstGeom prst="rect">
            <a:avLst/>
          </a:prstGeom>
          <a:noFill/>
        </p:spPr>
        <p:txBody>
          <a:bodyPr wrap="square" rtlCol="0">
            <a:spAutoFit/>
          </a:bodyPr>
          <a:lstStyle/>
          <a:p>
            <a:pPr algn="just">
              <a:lnSpc>
                <a:spcPts val="1950"/>
              </a:lnSpc>
            </a:pPr>
            <a:r>
              <a:rPr lang="zh-CN" altLang="zh-CN" sz="1100" dirty="0" smtClean="0">
                <a:latin typeface="微软雅黑" panose="020B0503020204020204" pitchFamily="34" charset="-122"/>
                <a:ea typeface="微软雅黑" panose="020B0503020204020204" pitchFamily="34" charset="-122"/>
              </a:rPr>
              <a:t>提升生产效率</a:t>
            </a:r>
            <a:r>
              <a:rPr lang="en-US" altLang="zh-CN" sz="1100" dirty="0" smtClean="0">
                <a:latin typeface="微软雅黑" panose="020B0503020204020204" pitchFamily="34" charset="-122"/>
                <a:ea typeface="微软雅黑" panose="020B0503020204020204" pitchFamily="34" charset="-122"/>
              </a:rPr>
              <a:t>40%</a:t>
            </a:r>
            <a:r>
              <a:rPr lang="zh-CN" altLang="zh-CN" sz="1100" dirty="0" smtClean="0">
                <a:latin typeface="微软雅黑" panose="020B0503020204020204" pitchFamily="34" charset="-122"/>
                <a:ea typeface="微软雅黑" panose="020B0503020204020204" pitchFamily="34" charset="-122"/>
              </a:rPr>
              <a:t>，运营成本</a:t>
            </a:r>
            <a:r>
              <a:rPr lang="zh-CN" altLang="zh-CN" sz="1100" dirty="0" smtClean="0">
                <a:latin typeface="微软雅黑" panose="020B0503020204020204" pitchFamily="34" charset="-122"/>
                <a:ea typeface="微软雅黑" panose="020B0503020204020204" pitchFamily="34" charset="-122"/>
              </a:rPr>
              <a:t>降低</a:t>
            </a:r>
            <a:r>
              <a:rPr lang="en-US" altLang="zh-CN" sz="1100" dirty="0" smtClean="0">
                <a:latin typeface="微软雅黑" panose="020B0503020204020204" pitchFamily="34" charset="-122"/>
                <a:ea typeface="微软雅黑" panose="020B0503020204020204" pitchFamily="34" charset="-122"/>
              </a:rPr>
              <a:t>20</a:t>
            </a:r>
            <a:r>
              <a:rPr lang="en-US" altLang="zh-CN" sz="1100" dirty="0" smtClean="0">
                <a:latin typeface="微软雅黑" panose="020B0503020204020204" pitchFamily="34" charset="-122"/>
                <a:ea typeface="微软雅黑" panose="020B0503020204020204" pitchFamily="34" charset="-122"/>
              </a:rPr>
              <a:t>%</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zh-CN" sz="1100" dirty="0" smtClean="0">
                <a:latin typeface="微软雅黑" panose="020B0503020204020204" pitchFamily="34" charset="-122"/>
                <a:ea typeface="微软雅黑" panose="020B0503020204020204" pitchFamily="34" charset="-122"/>
              </a:rPr>
              <a:t>产品生产周期</a:t>
            </a:r>
            <a:r>
              <a:rPr lang="zh-CN" altLang="zh-CN" sz="1100" dirty="0" smtClean="0">
                <a:latin typeface="微软雅黑" panose="020B0503020204020204" pitchFamily="34" charset="-122"/>
                <a:ea typeface="微软雅黑" panose="020B0503020204020204" pitchFamily="34" charset="-122"/>
              </a:rPr>
              <a:t>缩短</a:t>
            </a:r>
            <a:r>
              <a:rPr lang="en-US" altLang="zh-CN" sz="1100" dirty="0" smtClean="0">
                <a:latin typeface="微软雅黑" panose="020B0503020204020204" pitchFamily="34" charset="-122"/>
                <a:ea typeface="微软雅黑" panose="020B0503020204020204" pitchFamily="34" charset="-122"/>
              </a:rPr>
              <a:t>10</a:t>
            </a:r>
            <a:r>
              <a:rPr lang="en-US" altLang="zh-CN" sz="1100" dirty="0" smtClean="0">
                <a:latin typeface="微软雅黑" panose="020B0503020204020204" pitchFamily="34" charset="-122"/>
                <a:ea typeface="微软雅黑" panose="020B0503020204020204" pitchFamily="34" charset="-122"/>
              </a:rPr>
              <a:t>%</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zh-CN" sz="1100" dirty="0" smtClean="0">
                <a:latin typeface="微软雅黑" panose="020B0503020204020204" pitchFamily="34" charset="-122"/>
                <a:ea typeface="微软雅黑" panose="020B0503020204020204" pitchFamily="34" charset="-122"/>
              </a:rPr>
              <a:t>产品不良品率降低</a:t>
            </a:r>
            <a:r>
              <a:rPr lang="en-US" altLang="zh-CN" sz="1100" dirty="0" smtClean="0">
                <a:latin typeface="微软雅黑" panose="020B0503020204020204" pitchFamily="34" charset="-122"/>
                <a:ea typeface="微软雅黑" panose="020B0503020204020204" pitchFamily="34" charset="-122"/>
              </a:rPr>
              <a:t>30%</a:t>
            </a:r>
            <a:r>
              <a:rPr lang="zh-CN" altLang="zh-CN" sz="1100" dirty="0" smtClean="0">
                <a:latin typeface="微软雅黑" panose="020B0503020204020204" pitchFamily="34" charset="-122"/>
                <a:ea typeface="微软雅黑" panose="020B0503020204020204" pitchFamily="34" charset="-122"/>
              </a:rPr>
              <a:t>，能耗</a:t>
            </a:r>
            <a:r>
              <a:rPr lang="zh-CN" altLang="zh-CN" sz="1100" dirty="0" smtClean="0">
                <a:latin typeface="微软雅黑" panose="020B0503020204020204" pitchFamily="34" charset="-122"/>
                <a:ea typeface="微软雅黑" panose="020B0503020204020204" pitchFamily="34" charset="-122"/>
              </a:rPr>
              <a:t>降低</a:t>
            </a:r>
            <a:r>
              <a:rPr lang="en-US" altLang="zh-CN" sz="1100" dirty="0" smtClean="0">
                <a:latin typeface="微软雅黑" panose="020B0503020204020204" pitchFamily="34" charset="-122"/>
                <a:ea typeface="微软雅黑" panose="020B0503020204020204" pitchFamily="34" charset="-122"/>
              </a:rPr>
              <a:t>30%</a:t>
            </a:r>
            <a:r>
              <a:rPr lang="zh-CN" altLang="zh-CN" sz="1100" dirty="0" smtClean="0">
                <a:latin typeface="微软雅黑" panose="020B0503020204020204" pitchFamily="34" charset="-122"/>
                <a:ea typeface="微软雅黑" panose="020B0503020204020204" pitchFamily="34" charset="-122"/>
              </a:rPr>
              <a:t>。</a:t>
            </a:r>
            <a:endParaRPr lang="zh-CN" altLang="en-US" sz="1100" dirty="0">
              <a:latin typeface="华文楷体" panose="02010600040101010101" pitchFamily="2" charset="-122"/>
              <a:ea typeface="华文楷体" panose="02010600040101010101" pitchFamily="2" charset="-122"/>
            </a:endParaRPr>
          </a:p>
        </p:txBody>
      </p:sp>
      <p:pic>
        <p:nvPicPr>
          <p:cNvPr id="22" name="图片 21" descr="56348a22-e553-4073-869b-223a096471c9"/>
          <p:cNvPicPr>
            <a:picLocks noChangeAspect="1"/>
          </p:cNvPicPr>
          <p:nvPr/>
        </p:nvPicPr>
        <p:blipFill>
          <a:blip r:embed="rId10" cstate="print"/>
          <a:stretch>
            <a:fillRect/>
          </a:stretch>
        </p:blipFill>
        <p:spPr>
          <a:xfrm>
            <a:off x="3527692" y="701748"/>
            <a:ext cx="2968801" cy="1679945"/>
          </a:xfrm>
          <a:prstGeom prst="rect">
            <a:avLst/>
          </a:prstGeom>
        </p:spPr>
      </p:pic>
      <p:pic>
        <p:nvPicPr>
          <p:cNvPr id="1026" name="Picture 2"/>
          <p:cNvPicPr>
            <a:picLocks noChangeAspect="1" noChangeArrowheads="1"/>
          </p:cNvPicPr>
          <p:nvPr/>
        </p:nvPicPr>
        <p:blipFill>
          <a:blip r:embed="rId11" cstate="print"/>
          <a:srcRect/>
          <a:stretch>
            <a:fillRect/>
          </a:stretch>
        </p:blipFill>
        <p:spPr bwMode="auto">
          <a:xfrm>
            <a:off x="616688" y="5508167"/>
            <a:ext cx="5624624" cy="3019146"/>
          </a:xfrm>
          <a:prstGeom prst="rect">
            <a:avLst/>
          </a:prstGeom>
          <a:noFill/>
          <a:ln w="9525">
            <a:noFill/>
            <a:miter lim="800000"/>
            <a:headEnd/>
            <a:tailEnd/>
          </a:ln>
          <a:effectLst/>
        </p:spPr>
      </p:pic>
    </p:spTree>
    <p:extLst>
      <p:ext uri="{BB962C8B-B14F-4D97-AF65-F5344CB8AC3E}">
        <p14:creationId xmlns:p14="http://schemas.microsoft.com/office/powerpoint/2010/main" xmlns="" val="2835616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287079" y="234788"/>
            <a:ext cx="3487479" cy="324630"/>
          </a:xfrm>
          <a:prstGeom prst="rect">
            <a:avLst/>
          </a:prstGeom>
        </p:spPr>
        <p:txBody>
          <a:bodyPr vert="horz" lIns="91440" tIns="45720" rIns="91440" bIns="45720" rtlCol="0" anchor="ctr">
            <a:noAutofit/>
          </a:bodyPr>
          <a:lstStyle/>
          <a:p>
            <a:pPr lvl="0" defTabSz="685800">
              <a:lnSpc>
                <a:spcPct val="90000"/>
              </a:lnSpc>
              <a:spcBef>
                <a:spcPct val="0"/>
              </a:spcBef>
              <a:defRPr/>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 </a:t>
            </a: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17  </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康乐</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卫士</a:t>
            </a: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a:t>
            </a: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生物技术有限公司</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35730" y="609779"/>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pic>
        <p:nvPicPr>
          <p:cNvPr id="2050" name="Picture 2"/>
          <p:cNvPicPr>
            <a:picLocks noChangeAspect="1" noChangeArrowheads="1"/>
          </p:cNvPicPr>
          <p:nvPr/>
        </p:nvPicPr>
        <p:blipFill>
          <a:blip r:embed="rId2" cstate="print"/>
          <a:srcRect/>
          <a:stretch>
            <a:fillRect/>
          </a:stretch>
        </p:blipFill>
        <p:spPr bwMode="auto">
          <a:xfrm>
            <a:off x="361507" y="1131829"/>
            <a:ext cx="6117044" cy="273842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350873" y="3980700"/>
            <a:ext cx="6071192" cy="258922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467832" y="6686292"/>
            <a:ext cx="5943600" cy="2819215"/>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0" y="127591"/>
            <a:ext cx="3880884" cy="324630"/>
          </a:xfrm>
        </p:spPr>
        <p:txBody>
          <a:bodyPr>
            <a:normAutofit/>
          </a:bodyPr>
          <a:lstStyle/>
          <a:p>
            <a:pPr marL="228600" lvl="0" indent="-228600" algn="l">
              <a:spcBef>
                <a:spcPts val="750"/>
              </a:spcBef>
              <a:defRPr/>
            </a:pP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  19  </a:t>
            </a:r>
            <a:r>
              <a:rPr lang="zh-CN" altLang="en-US"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昆明全波红外科技有限公司</a:t>
            </a:r>
            <a:endParaRPr lang="en-US" altLang="zh-CN" sz="16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329610" y="494003"/>
            <a:ext cx="2962933" cy="1931106"/>
          </a:xfrm>
          <a:ln>
            <a:solidFill>
              <a:schemeClr val="accent1"/>
            </a:solidFill>
          </a:ln>
        </p:spPr>
        <p:txBody>
          <a:bodyPr>
            <a:noAutofit/>
          </a:bodyPr>
          <a:lstStyle/>
          <a:p>
            <a:pPr algn="just">
              <a:lnSpc>
                <a:spcPts val="1950"/>
              </a:lnSpc>
              <a:spcBef>
                <a:spcPts val="0"/>
              </a:spcBef>
            </a:pPr>
            <a:r>
              <a:rPr lang="zh-CN" altLang="en-US" sz="1100" dirty="0" smtClean="0">
                <a:latin typeface="华文楷体" panose="02010600040101010101" pitchFamily="2" charset="-122"/>
                <a:ea typeface="华文楷体" panose="02010600040101010101" pitchFamily="2" charset="-122"/>
                <a:sym typeface="+mn-ea"/>
              </a:rPr>
              <a:t>康乐卫士（昆明）生物技术</a:t>
            </a:r>
            <a:r>
              <a:rPr lang="zh-CN" altLang="en-US" sz="1100" dirty="0" smtClean="0">
                <a:latin typeface="华文楷体" panose="02010600040101010101" pitchFamily="2" charset="-122"/>
                <a:ea typeface="华文楷体" panose="02010600040101010101" pitchFamily="2" charset="-122"/>
                <a:sym typeface="+mn-ea"/>
              </a:rPr>
              <a:t>有限公司于</a:t>
            </a:r>
            <a:r>
              <a:rPr lang="zh-CN" altLang="en-US" sz="1100" dirty="0" smtClean="0">
                <a:latin typeface="华文楷体" panose="02010600040101010101" pitchFamily="2" charset="-122"/>
                <a:ea typeface="华文楷体" panose="02010600040101010101" pitchFamily="2" charset="-122"/>
                <a:sym typeface="+mn-ea"/>
              </a:rPr>
              <a:t>2020年6月8日成立</a:t>
            </a:r>
            <a:r>
              <a:rPr lang="zh-CN" altLang="en-US" sz="1100" dirty="0" smtClean="0">
                <a:latin typeface="华文楷体" panose="02010600040101010101" pitchFamily="2" charset="-122"/>
                <a:ea typeface="华文楷体" panose="02010600040101010101" pitchFamily="2" charset="-122"/>
                <a:sym typeface="+mn-ea"/>
              </a:rPr>
              <a:t>，注册资金实缴</a:t>
            </a:r>
            <a:r>
              <a:rPr lang="en-US" altLang="zh-CN" sz="1100" dirty="0" smtClean="0">
                <a:latin typeface="华文楷体" panose="02010600040101010101" pitchFamily="2" charset="-122"/>
                <a:ea typeface="华文楷体" panose="02010600040101010101" pitchFamily="2" charset="-122"/>
                <a:sym typeface="+mn-ea"/>
              </a:rPr>
              <a:t>4.55</a:t>
            </a:r>
            <a:r>
              <a:rPr lang="zh-CN" altLang="en-US" sz="1100" dirty="0" smtClean="0">
                <a:latin typeface="华文楷体" panose="02010600040101010101" pitchFamily="2" charset="-122"/>
                <a:ea typeface="华文楷体" panose="02010600040101010101" pitchFamily="2" charset="-122"/>
                <a:sym typeface="+mn-ea"/>
              </a:rPr>
              <a:t>亿元，</a:t>
            </a:r>
            <a:r>
              <a:rPr lang="en-US" altLang="zh-CN" sz="1100" dirty="0" smtClean="0">
                <a:latin typeface="华文楷体" panose="02010600040101010101" pitchFamily="2" charset="-122"/>
                <a:ea typeface="华文楷体" panose="02010600040101010101" pitchFamily="2" charset="-122"/>
                <a:sym typeface="+mn-ea"/>
              </a:rPr>
              <a:t>2023</a:t>
            </a:r>
            <a:r>
              <a:rPr lang="zh-CN" altLang="en-US" sz="1100" dirty="0" smtClean="0">
                <a:latin typeface="华文楷体" panose="02010600040101010101" pitchFamily="2" charset="-122"/>
                <a:ea typeface="华文楷体" panose="02010600040101010101" pitchFamily="2" charset="-122"/>
                <a:sym typeface="+mn-ea"/>
              </a:rPr>
              <a:t>年营收 公司</a:t>
            </a:r>
            <a:r>
              <a:rPr lang="zh-CN" altLang="en-US" sz="1100" dirty="0" smtClean="0">
                <a:latin typeface="华文楷体" panose="02010600040101010101" pitchFamily="2" charset="-122"/>
                <a:ea typeface="华文楷体" panose="02010600040101010101" pitchFamily="2" charset="-122"/>
                <a:sym typeface="+mn-ea"/>
              </a:rPr>
              <a:t>深耕创新型</a:t>
            </a:r>
            <a:r>
              <a:rPr lang="zh-CN" altLang="en-US" sz="1100" dirty="0" smtClean="0">
                <a:latin typeface="华文楷体" panose="02010600040101010101" pitchFamily="2" charset="-122"/>
                <a:ea typeface="华文楷体" panose="02010600040101010101" pitchFamily="2" charset="-122"/>
                <a:sym typeface="+mn-ea"/>
              </a:rPr>
              <a:t>疫苗发16年。</a:t>
            </a:r>
            <a:r>
              <a:rPr lang="zh-CN" altLang="en-US" sz="1100" dirty="0" smtClean="0">
                <a:latin typeface="华文楷体" panose="02010600040101010101" pitchFamily="2" charset="-122"/>
                <a:ea typeface="华文楷体" panose="02010600040101010101" pitchFamily="2" charset="-122"/>
                <a:sym typeface="+mn-ea"/>
              </a:rPr>
              <a:t>目前主要任务为重组疫苗临床及产业化建设项目的建设</a:t>
            </a:r>
            <a:r>
              <a:rPr lang="zh-CN" altLang="en-US" sz="1100" dirty="0" smtClean="0">
                <a:latin typeface="华文楷体" panose="02010600040101010101" pitchFamily="2" charset="-122"/>
                <a:ea typeface="华文楷体" panose="02010600040101010101" pitchFamily="2" charset="-122"/>
                <a:sym typeface="+mn-ea"/>
              </a:rPr>
              <a:t>工作，</a:t>
            </a:r>
            <a:r>
              <a:rPr lang="zh-CN" altLang="en-US" sz="1100" dirty="0" smtClean="0">
                <a:latin typeface="华文楷体" panose="02010600040101010101" pitchFamily="2" charset="-122"/>
                <a:ea typeface="华文楷体" panose="02010600040101010101" pitchFamily="2" charset="-122"/>
                <a:sym typeface="+mn-ea"/>
              </a:rPr>
              <a:t>项目占地约</a:t>
            </a:r>
            <a:r>
              <a:rPr lang="en-US" altLang="zh-CN" sz="1100" dirty="0" smtClean="0">
                <a:latin typeface="华文楷体" panose="02010600040101010101" pitchFamily="2" charset="-122"/>
                <a:ea typeface="华文楷体" panose="02010600040101010101" pitchFamily="2" charset="-122"/>
                <a:sym typeface="+mn-ea"/>
              </a:rPr>
              <a:t>140</a:t>
            </a:r>
            <a:r>
              <a:rPr lang="zh-CN" altLang="en-US" sz="1100" dirty="0" smtClean="0">
                <a:latin typeface="华文楷体" panose="02010600040101010101" pitchFamily="2" charset="-122"/>
                <a:ea typeface="华文楷体" panose="02010600040101010101" pitchFamily="2" charset="-122"/>
                <a:sym typeface="+mn-ea"/>
              </a:rPr>
              <a:t>亩</a:t>
            </a:r>
            <a:r>
              <a:rPr lang="zh-CN" altLang="en-US" sz="1100" dirty="0" smtClean="0">
                <a:latin typeface="华文楷体" panose="02010600040101010101" pitchFamily="2" charset="-122"/>
                <a:ea typeface="华文楷体" panose="02010600040101010101" pitchFamily="2" charset="-122"/>
                <a:sym typeface="+mn-ea"/>
              </a:rPr>
              <a:t>，一</a:t>
            </a:r>
            <a:r>
              <a:rPr lang="zh-CN" altLang="en-US" sz="1100" dirty="0" smtClean="0">
                <a:latin typeface="华文楷体" panose="02010600040101010101" pitchFamily="2" charset="-122"/>
                <a:ea typeface="华文楷体" panose="02010600040101010101" pitchFamily="2" charset="-122"/>
                <a:sym typeface="+mn-ea"/>
              </a:rPr>
              <a:t>期总投资</a:t>
            </a:r>
            <a:r>
              <a:rPr lang="en-US" altLang="zh-CN" sz="1100" dirty="0" smtClean="0">
                <a:latin typeface="华文楷体" panose="02010600040101010101" pitchFamily="2" charset="-122"/>
                <a:ea typeface="华文楷体" panose="02010600040101010101" pitchFamily="2" charset="-122"/>
                <a:sym typeface="+mn-ea"/>
              </a:rPr>
              <a:t>11.95</a:t>
            </a:r>
            <a:r>
              <a:rPr lang="zh-CN" altLang="en-US" sz="1100" dirty="0" smtClean="0">
                <a:latin typeface="华文楷体" panose="02010600040101010101" pitchFamily="2" charset="-122"/>
                <a:ea typeface="华文楷体" panose="02010600040101010101" pitchFamily="2" charset="-122"/>
                <a:sym typeface="+mn-ea"/>
              </a:rPr>
              <a:t>亿元，建筑面积约</a:t>
            </a:r>
            <a:r>
              <a:rPr lang="en-US" altLang="zh-CN" sz="1100" dirty="0" smtClean="0">
                <a:latin typeface="华文楷体" panose="02010600040101010101" pitchFamily="2" charset="-122"/>
                <a:ea typeface="华文楷体" panose="02010600040101010101" pitchFamily="2" charset="-122"/>
                <a:sym typeface="+mn-ea"/>
              </a:rPr>
              <a:t>8</a:t>
            </a:r>
            <a:r>
              <a:rPr lang="zh-CN" altLang="en-US" sz="1100" dirty="0" smtClean="0">
                <a:latin typeface="华文楷体" panose="02010600040101010101" pitchFamily="2" charset="-122"/>
                <a:ea typeface="华文楷体" panose="02010600040101010101" pitchFamily="2" charset="-122"/>
                <a:sym typeface="+mn-ea"/>
              </a:rPr>
              <a:t>万</a:t>
            </a:r>
            <a:r>
              <a:rPr lang="zh-CN" altLang="en-US" sz="1100" dirty="0" smtClean="0">
                <a:latin typeface="华文楷体" panose="02010600040101010101" pitchFamily="2" charset="-122"/>
                <a:ea typeface="华文楷体" panose="02010600040101010101" pitchFamily="2" charset="-122"/>
                <a:sym typeface="+mn-ea"/>
              </a:rPr>
              <a:t>平方米，建设</a:t>
            </a:r>
            <a:r>
              <a:rPr lang="zh-CN" altLang="en-US" sz="1100" dirty="0" smtClean="0">
                <a:latin typeface="华文楷体" panose="02010600040101010101" pitchFamily="2" charset="-122"/>
                <a:ea typeface="华文楷体" panose="02010600040101010101" pitchFamily="2" charset="-122"/>
                <a:sym typeface="+mn-ea"/>
              </a:rPr>
              <a:t>成为智能化、创新型、超一流的疫苗生产</a:t>
            </a:r>
            <a:r>
              <a:rPr lang="zh-CN" altLang="en-US" sz="1100" dirty="0" smtClean="0">
                <a:latin typeface="华文楷体" panose="02010600040101010101" pitchFamily="2" charset="-122"/>
                <a:ea typeface="华文楷体" panose="02010600040101010101" pitchFamily="2" charset="-122"/>
                <a:sym typeface="+mn-ea"/>
              </a:rPr>
              <a:t>基地。</a:t>
            </a:r>
            <a:endParaRPr lang="zh-CN" altLang="en-US" sz="1100" dirty="0" smtClean="0">
              <a:latin typeface="华文楷体" panose="02010600040101010101" pitchFamily="2" charset="-122"/>
              <a:ea typeface="华文楷体" panose="02010600040101010101" pitchFamily="2" charset="-122"/>
              <a:sym typeface="+mn-ea"/>
            </a:endParaRP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65441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19578" y="2936751"/>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2"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595423" y="3320657"/>
            <a:ext cx="5858540" cy="861774"/>
          </a:xfrm>
          <a:prstGeom prst="rect">
            <a:avLst/>
          </a:prstGeom>
          <a:noFill/>
        </p:spPr>
        <p:txBody>
          <a:bodyPr wrap="square" rtlCol="0">
            <a:spAutoFit/>
          </a:bodyPr>
          <a:lstStyle/>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sym typeface="+mn-ea"/>
              </a:rPr>
              <a:t>传统样品</a:t>
            </a:r>
            <a:r>
              <a:rPr lang="zh-CN" altLang="en-US" sz="1100" dirty="0" smtClean="0">
                <a:latin typeface="华文楷体" panose="02010600040101010101" pitchFamily="2" charset="-122"/>
                <a:ea typeface="华文楷体" panose="02010600040101010101" pitchFamily="2" charset="-122"/>
                <a:sym typeface="+mn-ea"/>
              </a:rPr>
              <a:t>信息为人工记录，无样品</a:t>
            </a:r>
            <a:r>
              <a:rPr lang="zh-CN" altLang="en-US" sz="1100" dirty="0" smtClean="0">
                <a:latin typeface="华文楷体" panose="02010600040101010101" pitchFamily="2" charset="-122"/>
                <a:ea typeface="华文楷体" panose="02010600040101010101" pitchFamily="2" charset="-122"/>
                <a:sym typeface="+mn-ea"/>
              </a:rPr>
              <a:t>标签</a:t>
            </a:r>
            <a:r>
              <a:rPr lang="zh-CN" altLang="en-US" sz="1100" dirty="0" smtClean="0">
                <a:latin typeface="华文楷体" panose="02010600040101010101" pitchFamily="2" charset="-122"/>
                <a:ea typeface="华文楷体" panose="02010600040101010101" pitchFamily="2" charset="-122"/>
              </a:rPr>
              <a:t>；                      </a:t>
            </a:r>
            <a:endParaRPr lang="en-US" altLang="zh-CN" sz="1100" dirty="0" smtClean="0">
              <a:latin typeface="华文楷体" panose="02010600040101010101" pitchFamily="2" charset="-122"/>
              <a:ea typeface="华文楷体" panose="02010600040101010101" pitchFamily="2" charset="-122"/>
            </a:endParaRPr>
          </a:p>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sym typeface="+mn-ea"/>
              </a:rPr>
              <a:t>仪器数据人为打印粘贴</a:t>
            </a:r>
            <a:r>
              <a:rPr lang="zh-CN" altLang="en-US" sz="1100" dirty="0" smtClean="0">
                <a:latin typeface="华文楷体" panose="02010600040101010101" pitchFamily="2" charset="-122"/>
                <a:ea typeface="华文楷体" panose="02010600040101010101" pitchFamily="2" charset="-122"/>
                <a:sym typeface="+mn-ea"/>
              </a:rPr>
              <a:t>记录</a:t>
            </a:r>
            <a:r>
              <a:rPr lang="zh-CN" altLang="en-US" sz="1100" dirty="0" smtClean="0">
                <a:latin typeface="华文楷体" panose="02010600040101010101" pitchFamily="2" charset="-122"/>
                <a:ea typeface="华文楷体" panose="02010600040101010101" pitchFamily="2" charset="-122"/>
                <a:sym typeface="+mn-ea"/>
              </a:rPr>
              <a:t>；</a:t>
            </a:r>
            <a:endParaRPr lang="zh-CN" altLang="en-US"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3</a:t>
            </a:r>
            <a:r>
              <a:rPr lang="en-US" altLang="zh-CN" sz="1100" dirty="0" smtClean="0">
                <a:latin typeface="华文楷体" panose="02010600040101010101" pitchFamily="2" charset="-122"/>
                <a:ea typeface="华文楷体" panose="02010600040101010101" pitchFamily="2" charset="-122"/>
              </a:rPr>
              <a:t>.  </a:t>
            </a:r>
            <a:r>
              <a:rPr lang="zh-CN" altLang="en-US" sz="1100" dirty="0" smtClean="0">
                <a:latin typeface="华文楷体" panose="02010600040101010101" pitchFamily="2" charset="-122"/>
                <a:ea typeface="华文楷体" panose="02010600040101010101" pitchFamily="2" charset="-122"/>
                <a:sym typeface="+mn-ea"/>
              </a:rPr>
              <a:t>人为</a:t>
            </a:r>
            <a:r>
              <a:rPr lang="zh-CN" altLang="en-US" sz="1100" dirty="0" smtClean="0">
                <a:latin typeface="华文楷体" panose="02010600040101010101" pitchFamily="2" charset="-122"/>
                <a:ea typeface="华文楷体" panose="02010600040101010101" pitchFamily="2" charset="-122"/>
                <a:sym typeface="+mn-ea"/>
              </a:rPr>
              <a:t>对设备、样品量、检验数据台账、库存等信息进行统计，无法做到有效性以及实时性；                                  </a:t>
            </a:r>
            <a:endParaRPr lang="zh-CN" altLang="en-US" sz="1100" dirty="0">
              <a:latin typeface="华文楷体" panose="02010600040101010101" pitchFamily="2" charset="-122"/>
              <a:ea typeface="华文楷体" panose="02010600040101010101" pitchFamily="2" charset="-122"/>
              <a:sym typeface="+mn-ea"/>
            </a:endParaRP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545410" y="4185379"/>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825353" y="4640250"/>
            <a:ext cx="5162550" cy="861774"/>
          </a:xfrm>
          <a:prstGeom prst="rect">
            <a:avLst/>
          </a:prstGeom>
          <a:noFill/>
        </p:spPr>
        <p:txBody>
          <a:bodyPr wrap="square" rtlCol="0">
            <a:spAutoFit/>
          </a:bodyPr>
          <a:lstStyle/>
          <a:p>
            <a:pPr algn="just">
              <a:lnSpc>
                <a:spcPts val="1950"/>
              </a:lnSpc>
            </a:pPr>
            <a:r>
              <a:rPr lang="zh-CN" altLang="en-US" sz="1100" dirty="0" smtClean="0">
                <a:latin typeface="华文楷体" panose="02010600040101010101" pitchFamily="2" charset="-122"/>
                <a:ea typeface="华文楷体" panose="02010600040101010101" pitchFamily="2" charset="-122"/>
                <a:sym typeface="+mn-ea"/>
              </a:rPr>
              <a:t>通过西门子</a:t>
            </a:r>
            <a:r>
              <a:rPr lang="en-US" altLang="zh-CN" sz="1100" dirty="0" smtClean="0">
                <a:latin typeface="华文楷体" panose="02010600040101010101" pitchFamily="2" charset="-122"/>
                <a:ea typeface="华文楷体" panose="02010600040101010101" pitchFamily="2" charset="-122"/>
                <a:sym typeface="+mn-ea"/>
              </a:rPr>
              <a:t>LIMS</a:t>
            </a:r>
            <a:r>
              <a:rPr lang="zh-CN" altLang="en-US" sz="1100" dirty="0" smtClean="0">
                <a:latin typeface="华文楷体" panose="02010600040101010101" pitchFamily="2" charset="-122"/>
                <a:ea typeface="华文楷体" panose="02010600040101010101" pitchFamily="2" charset="-122"/>
                <a:sym typeface="+mn-ea"/>
              </a:rPr>
              <a:t>系统</a:t>
            </a:r>
            <a:r>
              <a:rPr lang="zh-CN" altLang="zh-CN" sz="1100" dirty="0" smtClean="0">
                <a:latin typeface="华文楷体" panose="02010600040101010101" pitchFamily="2" charset="-122"/>
                <a:ea typeface="华文楷体" panose="02010600040101010101" pitchFamily="2" charset="-122"/>
                <a:sym typeface="+mn-ea"/>
              </a:rPr>
              <a:t>采用</a:t>
            </a:r>
            <a:r>
              <a:rPr lang="en-US" altLang="zh-CN" sz="1100" dirty="0" smtClean="0">
                <a:latin typeface="华文楷体" panose="02010600040101010101" pitchFamily="2" charset="-122"/>
                <a:ea typeface="华文楷体" panose="02010600040101010101" pitchFamily="2" charset="-122"/>
                <a:sym typeface="+mn-ea"/>
              </a:rPr>
              <a:t>WEB</a:t>
            </a:r>
            <a:r>
              <a:rPr lang="zh-CN" altLang="zh-CN" sz="1100" dirty="0" smtClean="0">
                <a:latin typeface="华文楷体" panose="02010600040101010101" pitchFamily="2" charset="-122"/>
                <a:ea typeface="华文楷体" panose="02010600040101010101" pitchFamily="2" charset="-122"/>
                <a:sym typeface="+mn-ea"/>
              </a:rPr>
              <a:t>终端实现</a:t>
            </a:r>
            <a:r>
              <a:rPr lang="zh-CN" altLang="en-US" sz="1100" dirty="0" smtClean="0">
                <a:latin typeface="华文楷体" panose="02010600040101010101" pitchFamily="2" charset="-122"/>
                <a:ea typeface="华文楷体" panose="02010600040101010101" pitchFamily="2" charset="-122"/>
                <a:sym typeface="+mn-ea"/>
              </a:rPr>
              <a:t>检验</a:t>
            </a:r>
            <a:r>
              <a:rPr lang="zh-CN" altLang="zh-CN" sz="1100" dirty="0" smtClean="0">
                <a:latin typeface="华文楷体" panose="02010600040101010101" pitchFamily="2" charset="-122"/>
                <a:ea typeface="华文楷体" panose="02010600040101010101" pitchFamily="2" charset="-122"/>
                <a:sym typeface="+mn-ea"/>
              </a:rPr>
              <a:t>、生产、质量等作业</a:t>
            </a:r>
            <a:r>
              <a:rPr lang="zh-CN" altLang="en-US" sz="1100" dirty="0" smtClean="0">
                <a:latin typeface="华文楷体" panose="02010600040101010101" pitchFamily="2" charset="-122"/>
                <a:ea typeface="华文楷体" panose="02010600040101010101" pitchFamily="2" charset="-122"/>
                <a:sym typeface="+mn-ea"/>
              </a:rPr>
              <a:t>，打通线上线下结合、仓储物流、检验计划、检验过程到检验结束的全业务流程</a:t>
            </a:r>
            <a:r>
              <a:rPr lang="zh-CN" altLang="zh-CN" sz="1100" dirty="0" smtClean="0">
                <a:latin typeface="华文楷体" panose="02010600040101010101" pitchFamily="2" charset="-122"/>
                <a:ea typeface="华文楷体" panose="02010600040101010101" pitchFamily="2" charset="-122"/>
                <a:sym typeface="+mn-ea"/>
              </a:rPr>
              <a:t>，实现全流程数据聚合</a:t>
            </a:r>
            <a:r>
              <a:rPr lang="zh-CN" altLang="en-US" sz="1100" dirty="0" smtClean="0">
                <a:latin typeface="华文楷体" panose="02010600040101010101" pitchFamily="2" charset="-122"/>
                <a:ea typeface="华文楷体" panose="02010600040101010101" pitchFamily="2" charset="-122"/>
                <a:sym typeface="+mn-ea"/>
              </a:rPr>
              <a:t>，实现记录</a:t>
            </a:r>
            <a:r>
              <a:rPr lang="zh-CN" altLang="en-US" sz="1100" dirty="0" smtClean="0">
                <a:latin typeface="华文楷体" panose="02010600040101010101" pitchFamily="2" charset="-122"/>
                <a:ea typeface="华文楷体" panose="02010600040101010101" pitchFamily="2" charset="-122"/>
                <a:sym typeface="+mn-ea"/>
              </a:rPr>
              <a:t>电子化。</a:t>
            </a:r>
            <a:endParaRPr lang="zh-CN" altLang="en-US" sz="1100" dirty="0" smtClean="0">
              <a:latin typeface="华文楷体" panose="02010600040101010101" pitchFamily="2" charset="-122"/>
              <a:ea typeface="华文楷体" panose="02010600040101010101" pitchFamily="2" charset="-122"/>
              <a:sym typeface="+mn-ea"/>
            </a:endParaRPr>
          </a:p>
        </p:txBody>
      </p:sp>
      <p:grpSp>
        <p:nvGrpSpPr>
          <p:cNvPr id="6" name="组合 35">
            <a:extLst>
              <a:ext uri="{FF2B5EF4-FFF2-40B4-BE49-F238E27FC236}">
                <a16:creationId xmlns:a16="http://schemas.microsoft.com/office/drawing/2014/main" xmlns="" id="{AE709374-9AA6-4A29-83A2-7F56FE40A14B}"/>
              </a:ext>
            </a:extLst>
          </p:cNvPr>
          <p:cNvGrpSpPr/>
          <p:nvPr/>
        </p:nvGrpSpPr>
        <p:grpSpPr>
          <a:xfrm>
            <a:off x="516302" y="8750595"/>
            <a:ext cx="1361971" cy="682712"/>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2027274" y="8708193"/>
            <a:ext cx="3586716" cy="861774"/>
          </a:xfrm>
          <a:prstGeom prst="rect">
            <a:avLst/>
          </a:prstGeom>
          <a:noFill/>
        </p:spPr>
        <p:txBody>
          <a:bodyPr wrap="square" rtlCol="0">
            <a:spAutoFit/>
          </a:bodyPr>
          <a:lstStyle/>
          <a:p>
            <a:pPr algn="just">
              <a:lnSpc>
                <a:spcPts val="1950"/>
              </a:lnSpc>
            </a:pPr>
            <a:r>
              <a:rPr lang="zh-CN" altLang="zh-CN" sz="1100" dirty="0" smtClean="0">
                <a:latin typeface="微软雅黑" panose="020B0503020204020204" pitchFamily="34" charset="-122"/>
                <a:ea typeface="微软雅黑" panose="020B0503020204020204" pitchFamily="34" charset="-122"/>
              </a:rPr>
              <a:t>提升生产效率</a:t>
            </a:r>
            <a:r>
              <a:rPr lang="en-US" altLang="zh-CN" sz="1100" dirty="0" smtClean="0">
                <a:latin typeface="微软雅黑" panose="020B0503020204020204" pitchFamily="34" charset="-122"/>
                <a:ea typeface="微软雅黑" panose="020B0503020204020204" pitchFamily="34" charset="-122"/>
              </a:rPr>
              <a:t>40%</a:t>
            </a:r>
            <a:r>
              <a:rPr lang="zh-CN" altLang="zh-CN" sz="1100" dirty="0" smtClean="0">
                <a:latin typeface="微软雅黑" panose="020B0503020204020204" pitchFamily="34" charset="-122"/>
                <a:ea typeface="微软雅黑" panose="020B0503020204020204" pitchFamily="34" charset="-122"/>
              </a:rPr>
              <a:t>，运营成本</a:t>
            </a:r>
            <a:r>
              <a:rPr lang="zh-CN" altLang="zh-CN" sz="1100" dirty="0" smtClean="0">
                <a:latin typeface="微软雅黑" panose="020B0503020204020204" pitchFamily="34" charset="-122"/>
                <a:ea typeface="微软雅黑" panose="020B0503020204020204" pitchFamily="34" charset="-122"/>
              </a:rPr>
              <a:t>降低</a:t>
            </a:r>
            <a:r>
              <a:rPr lang="en-US" altLang="zh-CN" sz="1100" dirty="0" smtClean="0">
                <a:latin typeface="微软雅黑" panose="020B0503020204020204" pitchFamily="34" charset="-122"/>
                <a:ea typeface="微软雅黑" panose="020B0503020204020204" pitchFamily="34" charset="-122"/>
              </a:rPr>
              <a:t>20</a:t>
            </a:r>
            <a:r>
              <a:rPr lang="en-US" altLang="zh-CN" sz="1100" dirty="0" smtClean="0">
                <a:latin typeface="微软雅黑" panose="020B0503020204020204" pitchFamily="34" charset="-122"/>
                <a:ea typeface="微软雅黑" panose="020B0503020204020204" pitchFamily="34" charset="-122"/>
              </a:rPr>
              <a:t>%</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zh-CN" sz="1100" dirty="0" smtClean="0">
                <a:latin typeface="微软雅黑" panose="020B0503020204020204" pitchFamily="34" charset="-122"/>
                <a:ea typeface="微软雅黑" panose="020B0503020204020204" pitchFamily="34" charset="-122"/>
              </a:rPr>
              <a:t>产品生产周期</a:t>
            </a:r>
            <a:r>
              <a:rPr lang="zh-CN" altLang="zh-CN" sz="1100" dirty="0" smtClean="0">
                <a:latin typeface="微软雅黑" panose="020B0503020204020204" pitchFamily="34" charset="-122"/>
                <a:ea typeface="微软雅黑" panose="020B0503020204020204" pitchFamily="34" charset="-122"/>
              </a:rPr>
              <a:t>缩短</a:t>
            </a:r>
            <a:r>
              <a:rPr lang="en-US" altLang="zh-CN" sz="1100" dirty="0" smtClean="0">
                <a:latin typeface="微软雅黑" panose="020B0503020204020204" pitchFamily="34" charset="-122"/>
                <a:ea typeface="微软雅黑" panose="020B0503020204020204" pitchFamily="34" charset="-122"/>
              </a:rPr>
              <a:t>10</a:t>
            </a:r>
            <a:r>
              <a:rPr lang="en-US" altLang="zh-CN" sz="1100" dirty="0" smtClean="0">
                <a:latin typeface="微软雅黑" panose="020B0503020204020204" pitchFamily="34" charset="-122"/>
                <a:ea typeface="微软雅黑" panose="020B0503020204020204" pitchFamily="34" charset="-122"/>
              </a:rPr>
              <a:t>%</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zh-CN" sz="1100" dirty="0" smtClean="0">
                <a:latin typeface="微软雅黑" panose="020B0503020204020204" pitchFamily="34" charset="-122"/>
                <a:ea typeface="微软雅黑" panose="020B0503020204020204" pitchFamily="34" charset="-122"/>
              </a:rPr>
              <a:t>产品不良品率降低</a:t>
            </a:r>
            <a:r>
              <a:rPr lang="en-US" altLang="zh-CN" sz="1100" dirty="0" smtClean="0">
                <a:latin typeface="微软雅黑" panose="020B0503020204020204" pitchFamily="34" charset="-122"/>
                <a:ea typeface="微软雅黑" panose="020B0503020204020204" pitchFamily="34" charset="-122"/>
              </a:rPr>
              <a:t>30%</a:t>
            </a:r>
            <a:r>
              <a:rPr lang="zh-CN" altLang="zh-CN" sz="1100" dirty="0" smtClean="0">
                <a:latin typeface="微软雅黑" panose="020B0503020204020204" pitchFamily="34" charset="-122"/>
                <a:ea typeface="微软雅黑" panose="020B0503020204020204" pitchFamily="34" charset="-122"/>
              </a:rPr>
              <a:t>，能耗</a:t>
            </a:r>
            <a:r>
              <a:rPr lang="zh-CN" altLang="zh-CN" sz="1100" dirty="0" smtClean="0">
                <a:latin typeface="微软雅黑" panose="020B0503020204020204" pitchFamily="34" charset="-122"/>
                <a:ea typeface="微软雅黑" panose="020B0503020204020204" pitchFamily="34" charset="-122"/>
              </a:rPr>
              <a:t>降低</a:t>
            </a:r>
            <a:r>
              <a:rPr lang="en-US" altLang="zh-CN" sz="1100" dirty="0" smtClean="0">
                <a:latin typeface="微软雅黑" panose="020B0503020204020204" pitchFamily="34" charset="-122"/>
                <a:ea typeface="微软雅黑" panose="020B0503020204020204" pitchFamily="34" charset="-122"/>
              </a:rPr>
              <a:t>30%</a:t>
            </a:r>
            <a:r>
              <a:rPr lang="zh-CN" altLang="zh-CN" sz="1100" dirty="0" smtClean="0">
                <a:latin typeface="微软雅黑" panose="020B0503020204020204" pitchFamily="34" charset="-122"/>
                <a:ea typeface="微软雅黑" panose="020B0503020204020204" pitchFamily="34" charset="-122"/>
              </a:rPr>
              <a:t>。</a:t>
            </a:r>
            <a:endParaRPr lang="zh-CN" altLang="en-US" sz="1100" dirty="0">
              <a:latin typeface="华文楷体" panose="02010600040101010101" pitchFamily="2" charset="-122"/>
              <a:ea typeface="华文楷体" panose="02010600040101010101" pitchFamily="2" charset="-122"/>
            </a:endParaRPr>
          </a:p>
        </p:txBody>
      </p:sp>
      <p:pic>
        <p:nvPicPr>
          <p:cNvPr id="1026" name="Picture 2"/>
          <p:cNvPicPr>
            <a:picLocks noChangeAspect="1" noChangeArrowheads="1"/>
          </p:cNvPicPr>
          <p:nvPr/>
        </p:nvPicPr>
        <p:blipFill>
          <a:blip r:embed="rId10" cstate="print"/>
          <a:srcRect/>
          <a:stretch>
            <a:fillRect/>
          </a:stretch>
        </p:blipFill>
        <p:spPr bwMode="auto">
          <a:xfrm>
            <a:off x="616688" y="5508167"/>
            <a:ext cx="5624624" cy="3019146"/>
          </a:xfrm>
          <a:prstGeom prst="rect">
            <a:avLst/>
          </a:prstGeom>
          <a:noFill/>
          <a:ln w="9525">
            <a:noFill/>
            <a:miter lim="800000"/>
            <a:headEnd/>
            <a:tailEnd/>
          </a:ln>
          <a:effectLst/>
        </p:spPr>
      </p:pic>
    </p:spTree>
    <p:extLst>
      <p:ext uri="{BB962C8B-B14F-4D97-AF65-F5344CB8AC3E}">
        <p14:creationId xmlns:p14="http://schemas.microsoft.com/office/powerpoint/2010/main" xmlns="" val="2835616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287079" y="234788"/>
            <a:ext cx="3487479" cy="324630"/>
          </a:xfrm>
          <a:prstGeom prst="rect">
            <a:avLst/>
          </a:prstGeom>
        </p:spPr>
        <p:txBody>
          <a:bodyPr vert="horz" lIns="91440" tIns="45720" rIns="91440" bIns="45720" rtlCol="0" anchor="ctr">
            <a:noAutofit/>
          </a:bodyPr>
          <a:lstStyle/>
          <a:p>
            <a:pPr lvl="0" defTabSz="685800">
              <a:lnSpc>
                <a:spcPct val="90000"/>
              </a:lnSpc>
              <a:spcBef>
                <a:spcPct val="0"/>
              </a:spcBef>
              <a:defRPr/>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 19  </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昆明全波红外科技有限公司</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35730" y="609779"/>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0" y="127591"/>
            <a:ext cx="3880884" cy="324630"/>
          </a:xfrm>
        </p:spPr>
        <p:txBody>
          <a:bodyPr>
            <a:normAutofit/>
          </a:bodyPr>
          <a:lstStyle/>
          <a:p>
            <a:pPr marL="228600" lvl="0" indent="-228600" algn="l">
              <a:spcBef>
                <a:spcPts val="750"/>
              </a:spcBef>
              <a:defRPr/>
            </a:pP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  20  </a:t>
            </a:r>
            <a:r>
              <a:rPr lang="zh-CN" altLang="en-US"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云南建源电力器材有限公司</a:t>
            </a:r>
            <a:endParaRPr lang="en-US" altLang="zh-CN" sz="16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329610" y="494003"/>
            <a:ext cx="2962933" cy="1931106"/>
          </a:xfrm>
          <a:ln>
            <a:solidFill>
              <a:schemeClr val="accent1"/>
            </a:solidFill>
          </a:ln>
        </p:spPr>
        <p:txBody>
          <a:bodyPr>
            <a:noAutofit/>
          </a:bodyPr>
          <a:lstStyle/>
          <a:p>
            <a:pPr algn="just">
              <a:lnSpc>
                <a:spcPts val="1950"/>
              </a:lnSpc>
              <a:spcBef>
                <a:spcPts val="0"/>
              </a:spcBef>
            </a:pPr>
            <a:r>
              <a:rPr lang="zh-CN" altLang="en-US" sz="1100" dirty="0" smtClean="0">
                <a:latin typeface="华文楷体" panose="02010600040101010101" pitchFamily="2" charset="-122"/>
                <a:ea typeface="华文楷体" panose="02010600040101010101" pitchFamily="2" charset="-122"/>
                <a:sym typeface="+mn-ea"/>
              </a:rPr>
              <a:t>云南建源电力器材有限公司成立于</a:t>
            </a:r>
            <a:r>
              <a:rPr lang="en-US" altLang="zh-CN" sz="1100" dirty="0" smtClean="0">
                <a:latin typeface="华文楷体" panose="02010600040101010101" pitchFamily="2" charset="-122"/>
                <a:ea typeface="华文楷体" panose="02010600040101010101" pitchFamily="2" charset="-122"/>
                <a:sym typeface="+mn-ea"/>
              </a:rPr>
              <a:t>2002</a:t>
            </a:r>
            <a:r>
              <a:rPr lang="zh-CN" altLang="en-US" sz="1100" dirty="0" smtClean="0">
                <a:latin typeface="华文楷体" panose="02010600040101010101" pitchFamily="2" charset="-122"/>
                <a:ea typeface="华文楷体" panose="02010600040101010101" pitchFamily="2" charset="-122"/>
                <a:sym typeface="+mn-ea"/>
              </a:rPr>
              <a:t>年</a:t>
            </a:r>
            <a:r>
              <a:rPr lang="en-US" altLang="zh-CN" sz="1100" dirty="0" smtClean="0">
                <a:latin typeface="华文楷体" panose="02010600040101010101" pitchFamily="2" charset="-122"/>
                <a:ea typeface="华文楷体" panose="02010600040101010101" pitchFamily="2" charset="-122"/>
                <a:sym typeface="+mn-ea"/>
              </a:rPr>
              <a:t>3</a:t>
            </a:r>
            <a:r>
              <a:rPr lang="zh-CN" altLang="en-US" sz="1100" dirty="0" smtClean="0">
                <a:latin typeface="华文楷体" panose="02010600040101010101" pitchFamily="2" charset="-122"/>
                <a:ea typeface="华文楷体" panose="02010600040101010101" pitchFamily="2" charset="-122"/>
                <a:sym typeface="+mn-ea"/>
              </a:rPr>
              <a:t>月注册</a:t>
            </a:r>
            <a:r>
              <a:rPr lang="zh-CN" altLang="en-US" sz="1100" dirty="0" smtClean="0">
                <a:latin typeface="华文楷体" panose="02010600040101010101" pitchFamily="2" charset="-122"/>
                <a:ea typeface="华文楷体" panose="02010600040101010101" pitchFamily="2" charset="-122"/>
                <a:sym typeface="+mn-ea"/>
              </a:rPr>
              <a:t>资金</a:t>
            </a:r>
            <a:r>
              <a:rPr lang="en-US" altLang="zh-CN" sz="1100" dirty="0" smtClean="0">
                <a:latin typeface="华文楷体" panose="02010600040101010101" pitchFamily="2" charset="-122"/>
                <a:ea typeface="华文楷体" panose="02010600040101010101" pitchFamily="2" charset="-122"/>
                <a:sym typeface="+mn-ea"/>
              </a:rPr>
              <a:t>3.05</a:t>
            </a:r>
            <a:r>
              <a:rPr lang="zh-CN" altLang="en-US" sz="1100" dirty="0" smtClean="0">
                <a:latin typeface="华文楷体" panose="02010600040101010101" pitchFamily="2" charset="-122"/>
                <a:ea typeface="华文楷体" panose="02010600040101010101" pitchFamily="2" charset="-122"/>
                <a:sym typeface="+mn-ea"/>
              </a:rPr>
              <a:t>亿</a:t>
            </a:r>
            <a:r>
              <a:rPr lang="zh-CN" altLang="en-US" sz="1100" dirty="0" smtClean="0">
                <a:latin typeface="华文楷体" panose="02010600040101010101" pitchFamily="2" charset="-122"/>
                <a:ea typeface="华文楷体" panose="02010600040101010101" pitchFamily="2" charset="-122"/>
                <a:sym typeface="+mn-ea"/>
              </a:rPr>
              <a:t>元</a:t>
            </a:r>
            <a:r>
              <a:rPr lang="zh-CN" altLang="en-US" sz="1100" dirty="0" smtClean="0">
                <a:latin typeface="华文楷体" panose="02010600040101010101" pitchFamily="2" charset="-122"/>
                <a:ea typeface="华文楷体" panose="02010600040101010101" pitchFamily="2" charset="-122"/>
                <a:sym typeface="+mn-ea"/>
              </a:rPr>
              <a:t>，</a:t>
            </a:r>
            <a:r>
              <a:rPr lang="en-US" altLang="zh-CN" sz="1100" dirty="0" smtClean="0">
                <a:latin typeface="华文楷体" panose="02010600040101010101" pitchFamily="2" charset="-122"/>
                <a:ea typeface="华文楷体" panose="02010600040101010101" pitchFamily="2" charset="-122"/>
                <a:sym typeface="+mn-ea"/>
              </a:rPr>
              <a:t>2023</a:t>
            </a:r>
            <a:r>
              <a:rPr lang="zh-CN" altLang="en-US" sz="1100" dirty="0" smtClean="0">
                <a:latin typeface="华文楷体" panose="02010600040101010101" pitchFamily="2" charset="-122"/>
                <a:ea typeface="华文楷体" panose="02010600040101010101" pitchFamily="2" charset="-122"/>
                <a:sym typeface="+mn-ea"/>
              </a:rPr>
              <a:t>年营收</a:t>
            </a:r>
            <a:r>
              <a:rPr lang="en-US" altLang="zh-CN" sz="1100" dirty="0" smtClean="0">
                <a:latin typeface="华文楷体" panose="02010600040101010101" pitchFamily="2" charset="-122"/>
                <a:ea typeface="华文楷体" panose="02010600040101010101" pitchFamily="2" charset="-122"/>
                <a:sym typeface="+mn-ea"/>
              </a:rPr>
              <a:t>2.12</a:t>
            </a:r>
            <a:r>
              <a:rPr lang="zh-CN" altLang="en-US" sz="1100" dirty="0" smtClean="0">
                <a:latin typeface="华文楷体" panose="02010600040101010101" pitchFamily="2" charset="-122"/>
                <a:ea typeface="华文楷体" panose="02010600040101010101" pitchFamily="2" charset="-122"/>
                <a:sym typeface="+mn-ea"/>
              </a:rPr>
              <a:t>亿</a:t>
            </a:r>
            <a:r>
              <a:rPr lang="zh-CN" altLang="en-US" sz="1100" dirty="0" smtClean="0">
                <a:latin typeface="华文楷体" panose="02010600040101010101" pitchFamily="2" charset="-122"/>
                <a:ea typeface="华文楷体" panose="02010600040101010101" pitchFamily="2" charset="-122"/>
                <a:sym typeface="+mn-ea"/>
              </a:rPr>
              <a:t>元。</a:t>
            </a:r>
            <a:r>
              <a:rPr lang="zh-CN" altLang="en-US" sz="1100" dirty="0" smtClean="0">
                <a:latin typeface="华文楷体" panose="02010600040101010101" pitchFamily="2" charset="-122"/>
                <a:ea typeface="华文楷体" panose="02010600040101010101" pitchFamily="2" charset="-122"/>
                <a:sym typeface="+mn-ea"/>
              </a:rPr>
              <a:t>占地近</a:t>
            </a:r>
            <a:r>
              <a:rPr lang="en-US" altLang="zh-CN" sz="1100" dirty="0" smtClean="0">
                <a:latin typeface="华文楷体" panose="02010600040101010101" pitchFamily="2" charset="-122"/>
                <a:ea typeface="华文楷体" panose="02010600040101010101" pitchFamily="2" charset="-122"/>
                <a:sym typeface="+mn-ea"/>
              </a:rPr>
              <a:t>200</a:t>
            </a:r>
            <a:r>
              <a:rPr lang="zh-CN" altLang="en-US" sz="1100" dirty="0" smtClean="0">
                <a:latin typeface="华文楷体" panose="02010600040101010101" pitchFamily="2" charset="-122"/>
                <a:ea typeface="华文楷体" panose="02010600040101010101" pitchFamily="2" charset="-122"/>
                <a:sym typeface="+mn-ea"/>
              </a:rPr>
              <a:t>亩，拥有标准化厂房近</a:t>
            </a:r>
            <a:r>
              <a:rPr lang="en-US" altLang="zh-CN" sz="1100" dirty="0" smtClean="0">
                <a:latin typeface="华文楷体" panose="02010600040101010101" pitchFamily="2" charset="-122"/>
                <a:ea typeface="华文楷体" panose="02010600040101010101" pitchFamily="2" charset="-122"/>
                <a:sym typeface="+mn-ea"/>
              </a:rPr>
              <a:t>3</a:t>
            </a:r>
            <a:r>
              <a:rPr lang="zh-CN" altLang="en-US" sz="1100" dirty="0" smtClean="0">
                <a:latin typeface="华文楷体" panose="02010600040101010101" pitchFamily="2" charset="-122"/>
                <a:ea typeface="华文楷体" panose="02010600040101010101" pitchFamily="2" charset="-122"/>
                <a:sym typeface="+mn-ea"/>
              </a:rPr>
              <a:t>万</a:t>
            </a:r>
            <a:r>
              <a:rPr lang="zh-CN" altLang="en-US" sz="1100" dirty="0" smtClean="0">
                <a:latin typeface="华文楷体" panose="02010600040101010101" pitchFamily="2" charset="-122"/>
                <a:ea typeface="华文楷体" panose="02010600040101010101" pitchFamily="2" charset="-122"/>
                <a:sym typeface="+mn-ea"/>
              </a:rPr>
              <a:t>平方米，</a:t>
            </a:r>
            <a:r>
              <a:rPr lang="zh-CN" altLang="en-US" sz="1100" dirty="0" smtClean="0">
                <a:latin typeface="华文楷体" panose="02010600040101010101" pitchFamily="2" charset="-122"/>
                <a:ea typeface="华文楷体" panose="02010600040101010101" pitchFamily="2" charset="-122"/>
                <a:sym typeface="+mn-ea"/>
              </a:rPr>
              <a:t>有</a:t>
            </a:r>
            <a:r>
              <a:rPr lang="zh-CN" altLang="en-US" sz="1100" dirty="0" smtClean="0">
                <a:latin typeface="华文楷体" panose="02010600040101010101" pitchFamily="2" charset="-122"/>
                <a:ea typeface="华文楷体" panose="02010600040101010101" pitchFamily="2" charset="-122"/>
                <a:sym typeface="+mn-ea"/>
              </a:rPr>
              <a:t>目前</a:t>
            </a:r>
            <a:r>
              <a:rPr lang="zh-CN" altLang="en-US" sz="1100" dirty="0" smtClean="0">
                <a:latin typeface="华文楷体" panose="02010600040101010101" pitchFamily="2" charset="-122"/>
                <a:ea typeface="华文楷体" panose="02010600040101010101" pitchFamily="2" charset="-122"/>
                <a:sym typeface="+mn-ea"/>
              </a:rPr>
              <a:t>国内最先进的数控型钢联合生产线，数控型角钢钻孔</a:t>
            </a:r>
            <a:r>
              <a:rPr lang="zh-CN" altLang="en-US" sz="1100" dirty="0" smtClean="0">
                <a:latin typeface="华文楷体" panose="02010600040101010101" pitchFamily="2" charset="-122"/>
                <a:ea typeface="华文楷体" panose="02010600040101010101" pitchFamily="2" charset="-122"/>
                <a:sym typeface="+mn-ea"/>
              </a:rPr>
              <a:t>生产线。是</a:t>
            </a:r>
            <a:r>
              <a:rPr lang="zh-CN" altLang="en-US" sz="1100" dirty="0" smtClean="0">
                <a:latin typeface="华文楷体" panose="02010600040101010101" pitchFamily="2" charset="-122"/>
                <a:ea typeface="华文楷体" panose="02010600040101010101" pitchFamily="2" charset="-122"/>
                <a:sym typeface="+mn-ea"/>
              </a:rPr>
              <a:t>一家集设计、研发、制造全品类电压等级输电线路铁塔、铁附件及防坠落装置</a:t>
            </a:r>
            <a:r>
              <a:rPr lang="zh-CN" altLang="en-US" sz="1100" dirty="0" smtClean="0">
                <a:latin typeface="华文楷体" panose="02010600040101010101" pitchFamily="2" charset="-122"/>
                <a:ea typeface="华文楷体" panose="02010600040101010101" pitchFamily="2" charset="-122"/>
                <a:sym typeface="+mn-ea"/>
              </a:rPr>
              <a:t>的电力特色专业</a:t>
            </a:r>
            <a:r>
              <a:rPr lang="zh-CN" altLang="en-US" sz="1100" dirty="0" smtClean="0">
                <a:latin typeface="华文楷体" panose="02010600040101010101" pitchFamily="2" charset="-122"/>
                <a:ea typeface="华文楷体" panose="02010600040101010101" pitchFamily="2" charset="-122"/>
                <a:sym typeface="+mn-ea"/>
              </a:rPr>
              <a:t>制造厂家。 </a:t>
            </a: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65441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19578" y="2936751"/>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2"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595423" y="3320657"/>
            <a:ext cx="5858540" cy="861774"/>
          </a:xfrm>
          <a:prstGeom prst="rect">
            <a:avLst/>
          </a:prstGeom>
          <a:noFill/>
        </p:spPr>
        <p:txBody>
          <a:bodyPr wrap="square" rtlCol="0">
            <a:spAutoFit/>
          </a:bodyPr>
          <a:lstStyle/>
          <a:p>
            <a:pPr marL="228600" indent="-228600" algn="just">
              <a:lnSpc>
                <a:spcPts val="1950"/>
              </a:lnSpc>
              <a:buAutoNum type="arabicPeriod"/>
            </a:pPr>
            <a:r>
              <a:rPr lang="zh-CN" altLang="zh-CN" sz="1100" dirty="0" smtClean="0">
                <a:latin typeface="华文楷体" panose="02010600040101010101" pitchFamily="2" charset="-122"/>
                <a:ea typeface="华文楷体" panose="02010600040101010101" pitchFamily="2" charset="-122"/>
                <a:sym typeface="+mn-ea"/>
              </a:rPr>
              <a:t>因按图定制生产，生产放样任务重，准确率差、不及时</a:t>
            </a:r>
            <a:r>
              <a:rPr lang="zh-CN" altLang="en-US" sz="1100" dirty="0" smtClean="0">
                <a:latin typeface="华文楷体" panose="02010600040101010101" pitchFamily="2" charset="-122"/>
                <a:ea typeface="华文楷体" panose="02010600040101010101" pitchFamily="2" charset="-122"/>
                <a:sym typeface="+mn-ea"/>
              </a:rPr>
              <a:t>；                      </a:t>
            </a:r>
            <a:endParaRPr lang="en-US" altLang="zh-CN" sz="1100" dirty="0" smtClean="0">
              <a:latin typeface="华文楷体" panose="02010600040101010101" pitchFamily="2" charset="-122"/>
              <a:ea typeface="华文楷体" panose="02010600040101010101" pitchFamily="2" charset="-122"/>
              <a:sym typeface="+mn-ea"/>
            </a:endParaRPr>
          </a:p>
          <a:p>
            <a:pPr marL="228600" indent="-228600" algn="just">
              <a:lnSpc>
                <a:spcPts val="1950"/>
              </a:lnSpc>
              <a:buAutoNum type="arabicPeriod"/>
            </a:pPr>
            <a:r>
              <a:rPr lang="zh-CN" altLang="zh-CN" sz="1100" dirty="0" smtClean="0">
                <a:latin typeface="华文楷体" panose="02010600040101010101" pitchFamily="2" charset="-122"/>
                <a:ea typeface="华文楷体" panose="02010600040101010101" pitchFamily="2" charset="-122"/>
                <a:sym typeface="+mn-ea"/>
              </a:rPr>
              <a:t>生产产量统计无法实施进行统计，统计不准确</a:t>
            </a:r>
            <a:r>
              <a:rPr lang="zh-CN" altLang="en-US" sz="1100" dirty="0" smtClean="0">
                <a:latin typeface="华文楷体" panose="02010600040101010101" pitchFamily="2" charset="-122"/>
                <a:ea typeface="华文楷体" panose="02010600040101010101" pitchFamily="2" charset="-122"/>
                <a:sym typeface="+mn-ea"/>
              </a:rPr>
              <a:t>；</a:t>
            </a:r>
            <a:endParaRPr lang="zh-CN" altLang="en-US"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3</a:t>
            </a:r>
            <a:r>
              <a:rPr lang="en-US" altLang="zh-CN" sz="1100" dirty="0" smtClean="0">
                <a:latin typeface="华文楷体" panose="02010600040101010101" pitchFamily="2" charset="-122"/>
                <a:ea typeface="华文楷体" panose="02010600040101010101" pitchFamily="2" charset="-122"/>
              </a:rPr>
              <a:t>.   </a:t>
            </a:r>
            <a:r>
              <a:rPr lang="zh-CN" altLang="zh-CN" sz="1100" dirty="0" smtClean="0">
                <a:latin typeface="华文楷体" panose="02010600040101010101" pitchFamily="2" charset="-122"/>
                <a:ea typeface="华文楷体" panose="02010600040101010101" pitchFamily="2" charset="-122"/>
                <a:sym typeface="+mn-ea"/>
              </a:rPr>
              <a:t>生产报表人工</a:t>
            </a:r>
            <a:r>
              <a:rPr lang="zh-CN" altLang="zh-CN" sz="1100" dirty="0" smtClean="0">
                <a:latin typeface="华文楷体" panose="02010600040101010101" pitchFamily="2" charset="-122"/>
                <a:ea typeface="华文楷体" panose="02010600040101010101" pitchFamily="2" charset="-122"/>
                <a:sym typeface="+mn-ea"/>
              </a:rPr>
              <a:t>统计</a:t>
            </a:r>
            <a:r>
              <a:rPr lang="zh-CN" altLang="en-US" sz="1100" dirty="0" smtClean="0">
                <a:latin typeface="华文楷体" panose="02010600040101010101" pitchFamily="2" charset="-122"/>
                <a:ea typeface="华文楷体" panose="02010600040101010101" pitchFamily="2" charset="-122"/>
                <a:sym typeface="+mn-ea"/>
              </a:rPr>
              <a:t>，时间慢不准确。                                 </a:t>
            </a:r>
            <a:endParaRPr lang="zh-CN" altLang="en-US" sz="1100" dirty="0" smtClean="0">
              <a:latin typeface="华文楷体" panose="02010600040101010101" pitchFamily="2" charset="-122"/>
              <a:ea typeface="华文楷体" panose="02010600040101010101" pitchFamily="2" charset="-122"/>
              <a:sym typeface="+mn-ea"/>
            </a:endParaRP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545410" y="4185379"/>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825353" y="4640250"/>
            <a:ext cx="5162550" cy="861774"/>
          </a:xfrm>
          <a:prstGeom prst="rect">
            <a:avLst/>
          </a:prstGeom>
          <a:noFill/>
        </p:spPr>
        <p:txBody>
          <a:bodyPr wrap="square" rtlCol="0">
            <a:spAutoFit/>
          </a:bodyPr>
          <a:lstStyle/>
          <a:p>
            <a:pPr algn="just">
              <a:lnSpc>
                <a:spcPts val="1950"/>
              </a:lnSpc>
            </a:pPr>
            <a:r>
              <a:rPr lang="zh-CN" altLang="en-US" sz="1100" dirty="0" smtClean="0">
                <a:latin typeface="华文楷体" panose="02010600040101010101" pitchFamily="2" charset="-122"/>
                <a:ea typeface="华文楷体" panose="02010600040101010101" pitchFamily="2" charset="-122"/>
                <a:sym typeface="+mn-ea"/>
              </a:rPr>
              <a:t>通过西门子</a:t>
            </a:r>
            <a:r>
              <a:rPr lang="en-US" altLang="zh-CN" sz="1100" dirty="0" smtClean="0">
                <a:latin typeface="华文楷体" panose="02010600040101010101" pitchFamily="2" charset="-122"/>
                <a:ea typeface="华文楷体" panose="02010600040101010101" pitchFamily="2" charset="-122"/>
                <a:sym typeface="+mn-ea"/>
              </a:rPr>
              <a:t>LIMS</a:t>
            </a:r>
            <a:r>
              <a:rPr lang="zh-CN" altLang="en-US" sz="1100" dirty="0" smtClean="0">
                <a:latin typeface="华文楷体" panose="02010600040101010101" pitchFamily="2" charset="-122"/>
                <a:ea typeface="华文楷体" panose="02010600040101010101" pitchFamily="2" charset="-122"/>
                <a:sym typeface="+mn-ea"/>
              </a:rPr>
              <a:t>系统</a:t>
            </a:r>
            <a:r>
              <a:rPr lang="zh-CN" altLang="zh-CN" sz="1100" dirty="0" smtClean="0">
                <a:latin typeface="华文楷体" panose="02010600040101010101" pitchFamily="2" charset="-122"/>
                <a:ea typeface="华文楷体" panose="02010600040101010101" pitchFamily="2" charset="-122"/>
                <a:sym typeface="+mn-ea"/>
              </a:rPr>
              <a:t>采用</a:t>
            </a:r>
            <a:r>
              <a:rPr lang="en-US" altLang="zh-CN" sz="1100" dirty="0" smtClean="0">
                <a:latin typeface="华文楷体" panose="02010600040101010101" pitchFamily="2" charset="-122"/>
                <a:ea typeface="华文楷体" panose="02010600040101010101" pitchFamily="2" charset="-122"/>
                <a:sym typeface="+mn-ea"/>
              </a:rPr>
              <a:t>WEB</a:t>
            </a:r>
            <a:r>
              <a:rPr lang="zh-CN" altLang="zh-CN" sz="1100" dirty="0" smtClean="0">
                <a:latin typeface="华文楷体" panose="02010600040101010101" pitchFamily="2" charset="-122"/>
                <a:ea typeface="华文楷体" panose="02010600040101010101" pitchFamily="2" charset="-122"/>
                <a:sym typeface="+mn-ea"/>
              </a:rPr>
              <a:t>终端实现</a:t>
            </a:r>
            <a:r>
              <a:rPr lang="zh-CN" altLang="en-US" sz="1100" dirty="0" smtClean="0">
                <a:latin typeface="华文楷体" panose="02010600040101010101" pitchFamily="2" charset="-122"/>
                <a:ea typeface="华文楷体" panose="02010600040101010101" pitchFamily="2" charset="-122"/>
                <a:sym typeface="+mn-ea"/>
              </a:rPr>
              <a:t>检验</a:t>
            </a:r>
            <a:r>
              <a:rPr lang="zh-CN" altLang="zh-CN" sz="1100" dirty="0" smtClean="0">
                <a:latin typeface="华文楷体" panose="02010600040101010101" pitchFamily="2" charset="-122"/>
                <a:ea typeface="华文楷体" panose="02010600040101010101" pitchFamily="2" charset="-122"/>
                <a:sym typeface="+mn-ea"/>
              </a:rPr>
              <a:t>、生产、质量等作业</a:t>
            </a:r>
            <a:r>
              <a:rPr lang="zh-CN" altLang="en-US" sz="1100" dirty="0" smtClean="0">
                <a:latin typeface="华文楷体" panose="02010600040101010101" pitchFamily="2" charset="-122"/>
                <a:ea typeface="华文楷体" panose="02010600040101010101" pitchFamily="2" charset="-122"/>
                <a:sym typeface="+mn-ea"/>
              </a:rPr>
              <a:t>，打通线上线下结合、仓储物流、检验计划、检验过程到检验结束的全业务流程</a:t>
            </a:r>
            <a:r>
              <a:rPr lang="zh-CN" altLang="zh-CN" sz="1100" dirty="0" smtClean="0">
                <a:latin typeface="华文楷体" panose="02010600040101010101" pitchFamily="2" charset="-122"/>
                <a:ea typeface="华文楷体" panose="02010600040101010101" pitchFamily="2" charset="-122"/>
                <a:sym typeface="+mn-ea"/>
              </a:rPr>
              <a:t>，实现全流程数据聚合</a:t>
            </a:r>
            <a:r>
              <a:rPr lang="zh-CN" altLang="en-US" sz="1100" dirty="0" smtClean="0">
                <a:latin typeface="华文楷体" panose="02010600040101010101" pitchFamily="2" charset="-122"/>
                <a:ea typeface="华文楷体" panose="02010600040101010101" pitchFamily="2" charset="-122"/>
                <a:sym typeface="+mn-ea"/>
              </a:rPr>
              <a:t>，实现记录</a:t>
            </a:r>
            <a:r>
              <a:rPr lang="zh-CN" altLang="en-US" sz="1100" dirty="0" smtClean="0">
                <a:latin typeface="华文楷体" panose="02010600040101010101" pitchFamily="2" charset="-122"/>
                <a:ea typeface="华文楷体" panose="02010600040101010101" pitchFamily="2" charset="-122"/>
                <a:sym typeface="+mn-ea"/>
              </a:rPr>
              <a:t>电子化。</a:t>
            </a:r>
            <a:endParaRPr lang="zh-CN" altLang="en-US" sz="1100" dirty="0" smtClean="0">
              <a:latin typeface="华文楷体" panose="02010600040101010101" pitchFamily="2" charset="-122"/>
              <a:ea typeface="华文楷体" panose="02010600040101010101" pitchFamily="2" charset="-122"/>
              <a:sym typeface="+mn-ea"/>
            </a:endParaRPr>
          </a:p>
        </p:txBody>
      </p:sp>
      <p:grpSp>
        <p:nvGrpSpPr>
          <p:cNvPr id="6" name="组合 35">
            <a:extLst>
              <a:ext uri="{FF2B5EF4-FFF2-40B4-BE49-F238E27FC236}">
                <a16:creationId xmlns:a16="http://schemas.microsoft.com/office/drawing/2014/main" xmlns="" id="{AE709374-9AA6-4A29-83A2-7F56FE40A14B}"/>
              </a:ext>
            </a:extLst>
          </p:cNvPr>
          <p:cNvGrpSpPr/>
          <p:nvPr/>
        </p:nvGrpSpPr>
        <p:grpSpPr>
          <a:xfrm>
            <a:off x="516302" y="8750595"/>
            <a:ext cx="1361971" cy="682712"/>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2027274" y="8708193"/>
            <a:ext cx="3586716" cy="861774"/>
          </a:xfrm>
          <a:prstGeom prst="rect">
            <a:avLst/>
          </a:prstGeom>
          <a:noFill/>
        </p:spPr>
        <p:txBody>
          <a:bodyPr wrap="square" rtlCol="0">
            <a:spAutoFit/>
          </a:bodyPr>
          <a:lstStyle/>
          <a:p>
            <a:pPr algn="just">
              <a:lnSpc>
                <a:spcPts val="1950"/>
              </a:lnSpc>
            </a:pPr>
            <a:r>
              <a:rPr lang="zh-CN" altLang="zh-CN" sz="1100" dirty="0" smtClean="0">
                <a:latin typeface="微软雅黑" panose="020B0503020204020204" pitchFamily="34" charset="-122"/>
                <a:ea typeface="微软雅黑" panose="020B0503020204020204" pitchFamily="34" charset="-122"/>
              </a:rPr>
              <a:t>提升生产效率</a:t>
            </a:r>
            <a:r>
              <a:rPr lang="en-US" altLang="zh-CN" sz="1100" dirty="0" smtClean="0">
                <a:latin typeface="微软雅黑" panose="020B0503020204020204" pitchFamily="34" charset="-122"/>
                <a:ea typeface="微软雅黑" panose="020B0503020204020204" pitchFamily="34" charset="-122"/>
              </a:rPr>
              <a:t>40%</a:t>
            </a:r>
            <a:r>
              <a:rPr lang="zh-CN" altLang="zh-CN" sz="1100" dirty="0" smtClean="0">
                <a:latin typeface="微软雅黑" panose="020B0503020204020204" pitchFamily="34" charset="-122"/>
                <a:ea typeface="微软雅黑" panose="020B0503020204020204" pitchFamily="34" charset="-122"/>
              </a:rPr>
              <a:t>，运营成本</a:t>
            </a:r>
            <a:r>
              <a:rPr lang="zh-CN" altLang="zh-CN" sz="1100" dirty="0" smtClean="0">
                <a:latin typeface="微软雅黑" panose="020B0503020204020204" pitchFamily="34" charset="-122"/>
                <a:ea typeface="微软雅黑" panose="020B0503020204020204" pitchFamily="34" charset="-122"/>
              </a:rPr>
              <a:t>降低</a:t>
            </a:r>
            <a:r>
              <a:rPr lang="en-US" altLang="zh-CN" sz="1100" dirty="0" smtClean="0">
                <a:latin typeface="微软雅黑" panose="020B0503020204020204" pitchFamily="34" charset="-122"/>
                <a:ea typeface="微软雅黑" panose="020B0503020204020204" pitchFamily="34" charset="-122"/>
              </a:rPr>
              <a:t>20</a:t>
            </a:r>
            <a:r>
              <a:rPr lang="en-US" altLang="zh-CN" sz="1100" dirty="0" smtClean="0">
                <a:latin typeface="微软雅黑" panose="020B0503020204020204" pitchFamily="34" charset="-122"/>
                <a:ea typeface="微软雅黑" panose="020B0503020204020204" pitchFamily="34" charset="-122"/>
              </a:rPr>
              <a:t>%</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zh-CN" sz="1100" dirty="0" smtClean="0">
                <a:latin typeface="微软雅黑" panose="020B0503020204020204" pitchFamily="34" charset="-122"/>
                <a:ea typeface="微软雅黑" panose="020B0503020204020204" pitchFamily="34" charset="-122"/>
              </a:rPr>
              <a:t>产品生产周期</a:t>
            </a:r>
            <a:r>
              <a:rPr lang="zh-CN" altLang="zh-CN" sz="1100" dirty="0" smtClean="0">
                <a:latin typeface="微软雅黑" panose="020B0503020204020204" pitchFamily="34" charset="-122"/>
                <a:ea typeface="微软雅黑" panose="020B0503020204020204" pitchFamily="34" charset="-122"/>
              </a:rPr>
              <a:t>缩短</a:t>
            </a:r>
            <a:r>
              <a:rPr lang="en-US" altLang="zh-CN" sz="1100" dirty="0" smtClean="0">
                <a:latin typeface="微软雅黑" panose="020B0503020204020204" pitchFamily="34" charset="-122"/>
                <a:ea typeface="微软雅黑" panose="020B0503020204020204" pitchFamily="34" charset="-122"/>
              </a:rPr>
              <a:t>10</a:t>
            </a:r>
            <a:r>
              <a:rPr lang="en-US" altLang="zh-CN" sz="1100" dirty="0" smtClean="0">
                <a:latin typeface="微软雅黑" panose="020B0503020204020204" pitchFamily="34" charset="-122"/>
                <a:ea typeface="微软雅黑" panose="020B0503020204020204" pitchFamily="34" charset="-122"/>
              </a:rPr>
              <a:t>%</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zh-CN" sz="1100" dirty="0" smtClean="0">
                <a:latin typeface="微软雅黑" panose="020B0503020204020204" pitchFamily="34" charset="-122"/>
                <a:ea typeface="微软雅黑" panose="020B0503020204020204" pitchFamily="34" charset="-122"/>
              </a:rPr>
              <a:t>产品不良品率降低</a:t>
            </a:r>
            <a:r>
              <a:rPr lang="en-US" altLang="zh-CN" sz="1100" dirty="0" smtClean="0">
                <a:latin typeface="微软雅黑" panose="020B0503020204020204" pitchFamily="34" charset="-122"/>
                <a:ea typeface="微软雅黑" panose="020B0503020204020204" pitchFamily="34" charset="-122"/>
              </a:rPr>
              <a:t>30%</a:t>
            </a:r>
            <a:r>
              <a:rPr lang="zh-CN" altLang="zh-CN" sz="1100" dirty="0" smtClean="0">
                <a:latin typeface="微软雅黑" panose="020B0503020204020204" pitchFamily="34" charset="-122"/>
                <a:ea typeface="微软雅黑" panose="020B0503020204020204" pitchFamily="34" charset="-122"/>
              </a:rPr>
              <a:t>，能耗</a:t>
            </a:r>
            <a:r>
              <a:rPr lang="zh-CN" altLang="zh-CN" sz="1100" dirty="0" smtClean="0">
                <a:latin typeface="微软雅黑" panose="020B0503020204020204" pitchFamily="34" charset="-122"/>
                <a:ea typeface="微软雅黑" panose="020B0503020204020204" pitchFamily="34" charset="-122"/>
              </a:rPr>
              <a:t>降低</a:t>
            </a:r>
            <a:r>
              <a:rPr lang="en-US" altLang="zh-CN" sz="1100" dirty="0" smtClean="0">
                <a:latin typeface="微软雅黑" panose="020B0503020204020204" pitchFamily="34" charset="-122"/>
                <a:ea typeface="微软雅黑" panose="020B0503020204020204" pitchFamily="34" charset="-122"/>
              </a:rPr>
              <a:t>30%</a:t>
            </a:r>
            <a:r>
              <a:rPr lang="zh-CN" altLang="zh-CN" sz="1100" dirty="0" smtClean="0">
                <a:latin typeface="微软雅黑" panose="020B0503020204020204" pitchFamily="34" charset="-122"/>
                <a:ea typeface="微软雅黑" panose="020B0503020204020204" pitchFamily="34" charset="-122"/>
              </a:rPr>
              <a:t>。</a:t>
            </a:r>
            <a:endParaRPr lang="zh-CN" altLang="en-US" sz="1100" dirty="0">
              <a:latin typeface="华文楷体" panose="02010600040101010101" pitchFamily="2" charset="-122"/>
              <a:ea typeface="华文楷体" panose="02010600040101010101" pitchFamily="2" charset="-122"/>
            </a:endParaRPr>
          </a:p>
        </p:txBody>
      </p:sp>
      <p:pic>
        <p:nvPicPr>
          <p:cNvPr id="1026" name="Picture 2"/>
          <p:cNvPicPr>
            <a:picLocks noChangeAspect="1" noChangeArrowheads="1"/>
          </p:cNvPicPr>
          <p:nvPr/>
        </p:nvPicPr>
        <p:blipFill>
          <a:blip r:embed="rId10" cstate="print"/>
          <a:srcRect/>
          <a:stretch>
            <a:fillRect/>
          </a:stretch>
        </p:blipFill>
        <p:spPr bwMode="auto">
          <a:xfrm>
            <a:off x="616688" y="5508167"/>
            <a:ext cx="5624624" cy="3019146"/>
          </a:xfrm>
          <a:prstGeom prst="rect">
            <a:avLst/>
          </a:prstGeom>
          <a:noFill/>
          <a:ln w="9525">
            <a:noFill/>
            <a:miter lim="800000"/>
            <a:headEnd/>
            <a:tailEnd/>
          </a:ln>
          <a:effectLst/>
        </p:spPr>
      </p:pic>
      <p:pic>
        <p:nvPicPr>
          <p:cNvPr id="3074" name="Picture 2"/>
          <p:cNvPicPr>
            <a:picLocks noChangeAspect="1" noChangeArrowheads="1"/>
          </p:cNvPicPr>
          <p:nvPr/>
        </p:nvPicPr>
        <p:blipFill>
          <a:blip r:embed="rId11" cstate="print"/>
          <a:srcRect/>
          <a:stretch>
            <a:fillRect/>
          </a:stretch>
        </p:blipFill>
        <p:spPr bwMode="auto">
          <a:xfrm>
            <a:off x="3567126" y="520997"/>
            <a:ext cx="2674185" cy="1935124"/>
          </a:xfrm>
          <a:prstGeom prst="rect">
            <a:avLst/>
          </a:prstGeom>
          <a:noFill/>
          <a:ln w="9525">
            <a:noFill/>
            <a:miter lim="800000"/>
            <a:headEnd/>
            <a:tailEnd/>
          </a:ln>
          <a:effectLst/>
        </p:spPr>
      </p:pic>
    </p:spTree>
    <p:extLst>
      <p:ext uri="{BB962C8B-B14F-4D97-AF65-F5344CB8AC3E}">
        <p14:creationId xmlns:p14="http://schemas.microsoft.com/office/powerpoint/2010/main" xmlns="" val="2835616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287079" y="234788"/>
            <a:ext cx="3487479" cy="324630"/>
          </a:xfrm>
          <a:prstGeom prst="rect">
            <a:avLst/>
          </a:prstGeom>
        </p:spPr>
        <p:txBody>
          <a:bodyPr vert="horz" lIns="91440" tIns="45720" rIns="91440" bIns="45720" rtlCol="0" anchor="ctr">
            <a:noAutofit/>
          </a:bodyPr>
          <a:lstStyle/>
          <a:p>
            <a:pPr lvl="0" defTabSz="685800">
              <a:lnSpc>
                <a:spcPct val="90000"/>
              </a:lnSpc>
              <a:spcBef>
                <a:spcPct val="0"/>
              </a:spcBef>
              <a:defRPr/>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 </a:t>
            </a:r>
            <a:r>
              <a:rPr lang="en-US" altLang="zh-CN" sz="16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20  </a:t>
            </a:r>
            <a:r>
              <a:rPr lang="zh-CN" altLang="en-US" sz="16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云南建源电力器材有限公司</a:t>
            </a:r>
            <a:endParaRPr kumimoji="0" lang="zh-CN" altLang="en-US" sz="16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35730" y="609779"/>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1488" y="0"/>
            <a:ext cx="5915025" cy="1914702"/>
          </a:xfrm>
        </p:spPr>
        <p:txBody>
          <a:bodyPr/>
          <a:lstStyle/>
          <a:p>
            <a:r>
              <a:rPr lang="zh-CN" altLang="en-US" sz="3600" b="1" dirty="0" smtClean="0">
                <a:solidFill>
                  <a:srgbClr val="0070C0"/>
                </a:solidFill>
                <a:latin typeface="Arial" pitchFamily="34" charset="0"/>
                <a:ea typeface="叶根友毛笔行书2.0版"/>
                <a:cs typeface="Times New Roman" pitchFamily="18" charset="0"/>
              </a:rPr>
              <a:t>目录</a:t>
            </a:r>
            <a:endParaRPr lang="zh-CN" altLang="en-US" dirty="0"/>
          </a:p>
        </p:txBody>
      </p:sp>
      <p:sp>
        <p:nvSpPr>
          <p:cNvPr id="3" name="内容占位符 2"/>
          <p:cNvSpPr>
            <a:spLocks noGrp="1"/>
          </p:cNvSpPr>
          <p:nvPr>
            <p:ph idx="1"/>
          </p:nvPr>
        </p:nvSpPr>
        <p:spPr>
          <a:xfrm>
            <a:off x="3829051" y="1303513"/>
            <a:ext cx="3028949" cy="7145161"/>
          </a:xfrm>
        </p:spPr>
        <p:txBody>
          <a:bodyPr>
            <a:normAutofit fontScale="92500" lnSpcReduction="20000"/>
          </a:bodyPr>
          <a:lstStyle/>
          <a:p>
            <a:pPr>
              <a:buNone/>
            </a:pPr>
            <a:r>
              <a:rPr lang="zh-CN" altLang="en-US" sz="1600" b="1" dirty="0" smtClean="0">
                <a:solidFill>
                  <a:srgbClr val="0070C0"/>
                </a:solidFill>
                <a:latin typeface="宋体" pitchFamily="2" charset="-122"/>
                <a:ea typeface="宋体" pitchFamily="2" charset="-122"/>
              </a:rPr>
              <a:t> </a:t>
            </a:r>
            <a:endParaRPr lang="en-US" altLang="zh-CN" sz="1200" dirty="0" smtClean="0"/>
          </a:p>
          <a:p>
            <a:pPr>
              <a:buNone/>
            </a:pPr>
            <a:endParaRPr lang="en-US" altLang="zh-CN" sz="1200" dirty="0" smtClean="0"/>
          </a:p>
          <a:p>
            <a:pPr>
              <a:buNone/>
            </a:pPr>
            <a:r>
              <a:rPr lang="zh-CN" altLang="en-US" sz="1600" b="1" dirty="0" smtClean="0">
                <a:solidFill>
                  <a:srgbClr val="0070C0"/>
                </a:solidFill>
                <a:latin typeface="宋体" pitchFamily="2" charset="-122"/>
                <a:ea typeface="宋体" pitchFamily="2" charset="-122"/>
              </a:rPr>
              <a:t> 化学药品制品制造</a:t>
            </a:r>
            <a:endParaRPr lang="en-US" altLang="zh-CN" sz="1600" b="1" dirty="0" smtClean="0">
              <a:solidFill>
                <a:srgbClr val="0070C0"/>
              </a:solidFill>
              <a:latin typeface="宋体" pitchFamily="2" charset="-122"/>
              <a:ea typeface="宋体" pitchFamily="2" charset="-122"/>
            </a:endParaRPr>
          </a:p>
          <a:p>
            <a:pPr>
              <a:lnSpc>
                <a:spcPct val="100000"/>
              </a:lnSpc>
              <a:buNone/>
            </a:pPr>
            <a:r>
              <a:rPr lang="en-US" altLang="zh-CN" sz="1300" dirty="0" smtClean="0"/>
              <a:t>17 </a:t>
            </a:r>
            <a:r>
              <a:rPr lang="zh-CN" altLang="en-US" sz="1300" dirty="0" smtClean="0"/>
              <a:t>康乐卫士（昆明）生物技术有限公司</a:t>
            </a:r>
            <a:endParaRPr lang="en-US" altLang="zh-CN" sz="1300" dirty="0" smtClean="0"/>
          </a:p>
          <a:p>
            <a:pPr>
              <a:lnSpc>
                <a:spcPct val="100000"/>
              </a:lnSpc>
              <a:buNone/>
            </a:pPr>
            <a:r>
              <a:rPr lang="en-US" altLang="zh-CN" sz="1300" dirty="0" smtClean="0"/>
              <a:t>18 </a:t>
            </a:r>
            <a:r>
              <a:rPr lang="zh-CN" altLang="en-US" sz="1300" dirty="0" smtClean="0"/>
              <a:t>昆明南疆制药有限公司</a:t>
            </a:r>
            <a:endParaRPr lang="en-US" altLang="zh-CN" sz="1300" dirty="0" smtClean="0"/>
          </a:p>
          <a:p>
            <a:pPr>
              <a:buNone/>
            </a:pPr>
            <a:endParaRPr lang="en-US" altLang="zh-CN" sz="1200" dirty="0" smtClean="0"/>
          </a:p>
          <a:p>
            <a:pPr>
              <a:buNone/>
            </a:pPr>
            <a:endParaRPr lang="en-US" altLang="zh-CN" sz="1200" dirty="0" smtClean="0"/>
          </a:p>
          <a:p>
            <a:pPr>
              <a:buNone/>
            </a:pPr>
            <a:r>
              <a:rPr lang="zh-CN" altLang="en-US" sz="1600" b="1" dirty="0" smtClean="0">
                <a:solidFill>
                  <a:srgbClr val="0070C0"/>
                </a:solidFill>
                <a:latin typeface="宋体" pitchFamily="2" charset="-122"/>
                <a:ea typeface="宋体" pitchFamily="2" charset="-122"/>
              </a:rPr>
              <a:t> 高原特色电力装备制造</a:t>
            </a:r>
            <a:endParaRPr lang="en-US" altLang="zh-CN" sz="1600" b="1" dirty="0" smtClean="0">
              <a:solidFill>
                <a:srgbClr val="0070C0"/>
              </a:solidFill>
              <a:latin typeface="宋体" pitchFamily="2" charset="-122"/>
              <a:ea typeface="宋体" pitchFamily="2" charset="-122"/>
            </a:endParaRPr>
          </a:p>
          <a:p>
            <a:pPr>
              <a:buNone/>
            </a:pPr>
            <a:r>
              <a:rPr lang="en-US" altLang="zh-CN" sz="1300" dirty="0" smtClean="0"/>
              <a:t>19 </a:t>
            </a:r>
            <a:r>
              <a:rPr lang="zh-CN" altLang="en-US" sz="1300" dirty="0" smtClean="0"/>
              <a:t>昆明全波红外科技有限公司 </a:t>
            </a:r>
            <a:endParaRPr lang="en-US" altLang="zh-CN" sz="1300" dirty="0" smtClean="0"/>
          </a:p>
          <a:p>
            <a:pPr>
              <a:buNone/>
            </a:pPr>
            <a:r>
              <a:rPr lang="en-US" altLang="zh-CN" sz="1300" dirty="0" smtClean="0"/>
              <a:t>20</a:t>
            </a:r>
            <a:r>
              <a:rPr lang="zh-CN" altLang="en-US" sz="1300" dirty="0" smtClean="0"/>
              <a:t> 云南建源电力器材有限公司 </a:t>
            </a:r>
            <a:endParaRPr lang="en-US" altLang="zh-CN" sz="1300" dirty="0" smtClean="0"/>
          </a:p>
          <a:p>
            <a:pPr>
              <a:buNone/>
            </a:pPr>
            <a:r>
              <a:rPr lang="en-US" altLang="zh-CN" sz="1300" dirty="0" smtClean="0"/>
              <a:t>21</a:t>
            </a:r>
            <a:r>
              <a:rPr lang="zh-CN" altLang="en-US" sz="1300" dirty="0" smtClean="0"/>
              <a:t> 中铜（昆明）铜业有限公司</a:t>
            </a:r>
            <a:endParaRPr lang="en-US" altLang="zh-CN" sz="1300" dirty="0" smtClean="0"/>
          </a:p>
          <a:p>
            <a:pPr>
              <a:buNone/>
            </a:pPr>
            <a:r>
              <a:rPr lang="en-US" altLang="zh-CN" sz="1300" dirty="0" smtClean="0"/>
              <a:t>22</a:t>
            </a:r>
            <a:r>
              <a:rPr lang="zh-CN" altLang="en-US" sz="1300" dirty="0" smtClean="0"/>
              <a:t> 云南多宝电缆集团股份有限公司 </a:t>
            </a:r>
            <a:endParaRPr lang="en-US" altLang="zh-CN" sz="1300" dirty="0" smtClean="0"/>
          </a:p>
          <a:p>
            <a:pPr>
              <a:buNone/>
            </a:pPr>
            <a:endParaRPr lang="en-US" altLang="zh-CN" sz="1200" dirty="0" smtClean="0"/>
          </a:p>
          <a:p>
            <a:pPr>
              <a:buNone/>
            </a:pPr>
            <a:endParaRPr lang="en-US" altLang="zh-CN" sz="1200" dirty="0" smtClean="0"/>
          </a:p>
          <a:p>
            <a:pPr>
              <a:buNone/>
            </a:pPr>
            <a:endParaRPr lang="en-US" altLang="zh-CN" sz="1200" dirty="0" smtClean="0"/>
          </a:p>
          <a:p>
            <a:pPr>
              <a:buNone/>
            </a:pPr>
            <a:r>
              <a:rPr lang="zh-CN" altLang="en-US" sz="1600" b="1" dirty="0" smtClean="0">
                <a:solidFill>
                  <a:srgbClr val="0070C0"/>
                </a:solidFill>
                <a:latin typeface="宋体" pitchFamily="2" charset="-122"/>
                <a:ea typeface="宋体" pitchFamily="2" charset="-122"/>
              </a:rPr>
              <a:t> 绿色食品制品制造</a:t>
            </a:r>
            <a:endParaRPr lang="en-US" altLang="zh-CN" sz="1600" b="1" dirty="0" smtClean="0">
              <a:solidFill>
                <a:srgbClr val="0070C0"/>
              </a:solidFill>
              <a:latin typeface="宋体" pitchFamily="2" charset="-122"/>
              <a:ea typeface="宋体" pitchFamily="2" charset="-122"/>
            </a:endParaRPr>
          </a:p>
          <a:p>
            <a:pPr>
              <a:lnSpc>
                <a:spcPct val="100000"/>
              </a:lnSpc>
              <a:buNone/>
            </a:pPr>
            <a:r>
              <a:rPr lang="en-US" altLang="zh-CN" sz="1300" dirty="0" smtClean="0"/>
              <a:t>23</a:t>
            </a:r>
            <a:r>
              <a:rPr lang="zh-CN" altLang="en-US" sz="1300" dirty="0" smtClean="0"/>
              <a:t> 益海嘉里（昆明）食品工业有限公司</a:t>
            </a:r>
            <a:endParaRPr lang="en-US" altLang="zh-CN" sz="1300" dirty="0" smtClean="0"/>
          </a:p>
          <a:p>
            <a:pPr>
              <a:lnSpc>
                <a:spcPct val="100000"/>
              </a:lnSpc>
              <a:buNone/>
            </a:pPr>
            <a:r>
              <a:rPr lang="en-US" altLang="zh-CN" sz="1300" dirty="0" smtClean="0"/>
              <a:t>24 </a:t>
            </a:r>
            <a:r>
              <a:rPr lang="zh-CN" altLang="en-US" sz="1300" dirty="0" smtClean="0"/>
              <a:t>云南云彩金可生物技术有限公司 </a:t>
            </a:r>
            <a:endParaRPr lang="en-US" altLang="zh-CN" sz="1300" dirty="0" smtClean="0"/>
          </a:p>
          <a:p>
            <a:pPr>
              <a:lnSpc>
                <a:spcPct val="100000"/>
              </a:lnSpc>
              <a:buNone/>
            </a:pPr>
            <a:r>
              <a:rPr lang="en-US" altLang="zh-CN" sz="1300" dirty="0" smtClean="0"/>
              <a:t>25 </a:t>
            </a:r>
            <a:r>
              <a:rPr lang="zh-CN" altLang="en-US" sz="1300" dirty="0" smtClean="0"/>
              <a:t>昆明德和罐头食品有限责任公司 </a:t>
            </a:r>
            <a:endParaRPr lang="en-US" altLang="zh-CN" sz="1300" dirty="0" smtClean="0"/>
          </a:p>
          <a:p>
            <a:pPr>
              <a:lnSpc>
                <a:spcPct val="100000"/>
              </a:lnSpc>
              <a:buNone/>
            </a:pPr>
            <a:r>
              <a:rPr lang="en-US" altLang="zh-CN" sz="1300" dirty="0" smtClean="0"/>
              <a:t>26 </a:t>
            </a:r>
            <a:r>
              <a:rPr lang="zh-CN" altLang="en-US" sz="1300" dirty="0" smtClean="0"/>
              <a:t>昆明金桂坊饼业有限公司 </a:t>
            </a:r>
            <a:endParaRPr lang="en-US" altLang="zh-CN" sz="1300" dirty="0" smtClean="0"/>
          </a:p>
          <a:p>
            <a:pPr>
              <a:lnSpc>
                <a:spcPct val="100000"/>
              </a:lnSpc>
              <a:buNone/>
            </a:pPr>
            <a:r>
              <a:rPr lang="en-US" altLang="zh-CN" sz="1300" dirty="0" smtClean="0"/>
              <a:t>27 </a:t>
            </a:r>
            <a:r>
              <a:rPr lang="zh-CN" altLang="en-US" sz="1300" dirty="0" smtClean="0"/>
              <a:t>云南西南农牧集团股份有限公司</a:t>
            </a:r>
            <a:endParaRPr lang="en-US" altLang="zh-CN" sz="1300" dirty="0" smtClean="0"/>
          </a:p>
          <a:p>
            <a:pPr>
              <a:lnSpc>
                <a:spcPct val="100000"/>
              </a:lnSpc>
              <a:buNone/>
            </a:pPr>
            <a:r>
              <a:rPr lang="en-US" altLang="zh-CN" sz="1300" dirty="0" smtClean="0"/>
              <a:t>28 </a:t>
            </a:r>
            <a:r>
              <a:rPr lang="zh-CN" altLang="en-US" sz="1300" dirty="0" smtClean="0"/>
              <a:t>昆明云线粮食制品有限公司 </a:t>
            </a:r>
            <a:endParaRPr lang="en-US" altLang="zh-CN" sz="1300" dirty="0" smtClean="0"/>
          </a:p>
          <a:p>
            <a:pPr>
              <a:lnSpc>
                <a:spcPct val="100000"/>
              </a:lnSpc>
              <a:buNone/>
            </a:pPr>
            <a:r>
              <a:rPr lang="en-US" altLang="zh-CN" sz="1300" dirty="0" smtClean="0"/>
              <a:t>29 </a:t>
            </a:r>
            <a:r>
              <a:rPr lang="zh-CN" altLang="en-US" sz="1300" dirty="0" smtClean="0"/>
              <a:t>康师傅（昆明）方便食品有限公司</a:t>
            </a:r>
            <a:endParaRPr lang="en-US" altLang="zh-CN" sz="1300" dirty="0" smtClean="0"/>
          </a:p>
          <a:p>
            <a:pPr>
              <a:lnSpc>
                <a:spcPct val="100000"/>
              </a:lnSpc>
              <a:buNone/>
            </a:pPr>
            <a:r>
              <a:rPr lang="en-US" altLang="zh-CN" sz="1300" dirty="0" smtClean="0"/>
              <a:t>30 </a:t>
            </a:r>
            <a:r>
              <a:rPr lang="zh-CN" altLang="en-US" sz="1300" dirty="0" smtClean="0"/>
              <a:t>康师傅（昆明）饮品有限公司 </a:t>
            </a:r>
            <a:endParaRPr lang="en-US" altLang="zh-CN" sz="1300" dirty="0" smtClean="0"/>
          </a:p>
          <a:p>
            <a:pPr>
              <a:lnSpc>
                <a:spcPct val="100000"/>
              </a:lnSpc>
              <a:buNone/>
            </a:pPr>
            <a:r>
              <a:rPr lang="en-US" altLang="zh-CN" sz="1300" dirty="0" smtClean="0"/>
              <a:t>31 </a:t>
            </a:r>
            <a:r>
              <a:rPr lang="zh-CN" altLang="en-US" sz="1300" dirty="0" smtClean="0"/>
              <a:t>云南拓东味业食品有限公司 </a:t>
            </a:r>
            <a:endParaRPr lang="en-US" altLang="zh-CN" sz="1300" dirty="0" smtClean="0"/>
          </a:p>
          <a:p>
            <a:pPr>
              <a:lnSpc>
                <a:spcPct val="100000"/>
              </a:lnSpc>
              <a:buNone/>
            </a:pPr>
            <a:r>
              <a:rPr lang="en-US" altLang="zh-CN" sz="1300" dirty="0" smtClean="0"/>
              <a:t>32 </a:t>
            </a:r>
            <a:r>
              <a:rPr lang="zh-CN" altLang="en-US" sz="1300" dirty="0" smtClean="0"/>
              <a:t>昆明雪兰牛奶有限责任公司 </a:t>
            </a:r>
            <a:endParaRPr lang="en-US" altLang="zh-CN" sz="1300" dirty="0" smtClean="0"/>
          </a:p>
          <a:p>
            <a:pPr>
              <a:lnSpc>
                <a:spcPct val="100000"/>
              </a:lnSpc>
              <a:buNone/>
            </a:pPr>
            <a:r>
              <a:rPr lang="en-US" altLang="zh-CN" sz="1300" dirty="0" smtClean="0"/>
              <a:t>33 </a:t>
            </a:r>
            <a:r>
              <a:rPr lang="zh-CN" altLang="en-US" sz="1300" dirty="0" smtClean="0"/>
              <a:t>云南连宸食品有限公司 </a:t>
            </a:r>
            <a:endParaRPr lang="en-US" altLang="zh-CN" sz="1300" dirty="0" smtClean="0"/>
          </a:p>
          <a:p>
            <a:pPr>
              <a:lnSpc>
                <a:spcPct val="100000"/>
              </a:lnSpc>
              <a:buNone/>
            </a:pPr>
            <a:r>
              <a:rPr lang="en-US" altLang="zh-CN" sz="1300" dirty="0" smtClean="0"/>
              <a:t>34</a:t>
            </a:r>
            <a:r>
              <a:rPr lang="zh-CN" altLang="en-US" sz="1300" dirty="0" smtClean="0"/>
              <a:t> 昆明建新园食品销售有限公司 </a:t>
            </a:r>
            <a:endParaRPr lang="en-US" altLang="zh-CN" sz="1300" dirty="0" smtClean="0"/>
          </a:p>
        </p:txBody>
      </p:sp>
      <p:sp>
        <p:nvSpPr>
          <p:cNvPr id="4" name="内容占位符 2"/>
          <p:cNvSpPr txBox="1">
            <a:spLocks/>
          </p:cNvSpPr>
          <p:nvPr/>
        </p:nvSpPr>
        <p:spPr>
          <a:xfrm>
            <a:off x="319088" y="2484614"/>
            <a:ext cx="2890837" cy="6285266"/>
          </a:xfrm>
          <a:prstGeom prst="rect">
            <a:avLst/>
          </a:prstGeom>
        </p:spPr>
        <p:txBody>
          <a:bodyPr vert="horz" lIns="91440" tIns="45720" rIns="91440" bIns="45720" rtlCol="0">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zh-CN" altLang="en-US" sz="1600" b="1" i="0" u="none" strike="noStrike" kern="1200" cap="none" spc="0" normalizeH="0" baseline="0" noProof="0" dirty="0" smtClean="0">
                <a:ln>
                  <a:noFill/>
                </a:ln>
                <a:solidFill>
                  <a:srgbClr val="0070C0"/>
                </a:solidFill>
                <a:effectLst/>
                <a:uLnTx/>
                <a:uFillTx/>
                <a:latin typeface="宋体" pitchFamily="2" charset="-122"/>
                <a:ea typeface="宋体" pitchFamily="2" charset="-122"/>
                <a:cs typeface="+mn-cs"/>
              </a:rPr>
              <a:t> 化学新材料制品制造</a:t>
            </a:r>
            <a:endParaRPr kumimoji="0" lang="en-US" altLang="zh-CN" sz="1600" b="1" i="0" u="none" strike="noStrike" kern="1200" cap="none" spc="0" normalizeH="0" baseline="0" noProof="0" dirty="0" smtClean="0">
              <a:ln>
                <a:noFill/>
              </a:ln>
              <a:solidFill>
                <a:srgbClr val="0070C0"/>
              </a:solidFill>
              <a:effectLst/>
              <a:uLnTx/>
              <a:uFillTx/>
              <a:latin typeface="宋体" pitchFamily="2" charset="-122"/>
              <a:ea typeface="宋体" pitchFamily="2" charset="-122"/>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1 </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 昆明鹏翼达气体产品有限公司 </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2</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  云南天耀化工有限公司</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3</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  昆明凯航光电科技有限公司 </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4</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  云南祥丰同辉新材料科技有限公司 </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228600" lvl="0" indent="-228600" defTabSz="685800">
              <a:lnSpc>
                <a:spcPct val="90000"/>
              </a:lnSpc>
              <a:spcBef>
                <a:spcPts val="750"/>
              </a:spcBef>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5 </a:t>
            </a:r>
            <a:r>
              <a:rPr lang="zh-CN" altLang="en-US" sz="1200" dirty="0" smtClean="0"/>
              <a:t>云南氟磷电子科技有限公司</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685800" rtl="0" eaLnBrk="1" fontAlgn="auto" latinLnBrk="0" hangingPunct="1">
              <a:lnSpc>
                <a:spcPct val="90000"/>
              </a:lnSpc>
              <a:spcBef>
                <a:spcPts val="750"/>
              </a:spcBef>
              <a:spcAft>
                <a:spcPts val="0"/>
              </a:spcAft>
              <a:buClrTx/>
              <a:buSzTx/>
              <a:tabLst/>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6</a:t>
            </a:r>
            <a:r>
              <a:rPr kumimoji="0" lang="en-US" altLang="zh-CN" sz="1200" b="0" i="0" u="none" strike="noStrike" kern="1200" cap="none" spc="0" normalizeH="0" noProof="0" dirty="0" smtClean="0">
                <a:ln>
                  <a:noFill/>
                </a:ln>
                <a:solidFill>
                  <a:schemeClr val="tx1"/>
                </a:solidFill>
                <a:effectLst/>
                <a:uLnTx/>
                <a:uFillTx/>
                <a:latin typeface="+mn-lt"/>
                <a:ea typeface="+mn-ea"/>
                <a:cs typeface="+mn-cs"/>
              </a:rPr>
              <a:t>  </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昆明和裕胶粘制品有限公司 </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7</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  云南英格生物技术有限公司 </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8 </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 云南云天化石化有限公司 </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685800" rtl="0" eaLnBrk="1" fontAlgn="auto" latinLnBrk="0" hangingPunct="1">
              <a:lnSpc>
                <a:spcPct val="90000"/>
              </a:lnSpc>
              <a:spcBef>
                <a:spcPts val="750"/>
              </a:spcBef>
              <a:spcAft>
                <a:spcPts val="0"/>
              </a:spcAft>
              <a:buClrTx/>
              <a:buSzTx/>
              <a:tabLst/>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9  </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云南建晟睡眠科技股份有限公司</a:t>
            </a:r>
            <a:endParaRPr lang="en-US" altLang="zh-CN" sz="1200" dirty="0" smtClean="0"/>
          </a:p>
          <a:p>
            <a:pPr marL="228600" marR="0" lvl="0" indent="-228600" algn="l" defTabSz="685800" rtl="0" eaLnBrk="1" fontAlgn="auto" latinLnBrk="0" hangingPunct="1">
              <a:lnSpc>
                <a:spcPct val="90000"/>
              </a:lnSpc>
              <a:spcBef>
                <a:spcPts val="750"/>
              </a:spcBef>
              <a:spcAft>
                <a:spcPts val="0"/>
              </a:spcAft>
              <a:buClrTx/>
              <a:buSzTx/>
              <a:tabLst/>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10</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  云南祥丰石化有限公司 </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11 </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 贵研化学材料（云南）有限公司 </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685800" rtl="0" eaLnBrk="1" fontAlgn="auto" latinLnBrk="0" hangingPunct="1">
              <a:lnSpc>
                <a:spcPct val="90000"/>
              </a:lnSpc>
              <a:spcBef>
                <a:spcPts val="750"/>
              </a:spcBef>
              <a:spcAft>
                <a:spcPts val="0"/>
              </a:spcAft>
              <a:buClrTx/>
              <a:buSzTx/>
              <a:buFont typeface="Arial" panose="020B0604020202020204" pitchFamily="34" charset="0"/>
              <a:buAutoNum type="arabicPlain" startAt="12"/>
              <a:tabLst/>
              <a:defRPr/>
            </a:pP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多氟多（昆明）科技开发有限公司</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685800" rtl="0" eaLnBrk="1" fontAlgn="auto" latinLnBrk="0" hangingPunct="1">
              <a:lnSpc>
                <a:spcPct val="90000"/>
              </a:lnSpc>
              <a:spcBef>
                <a:spcPts val="750"/>
              </a:spcBef>
              <a:spcAft>
                <a:spcPts val="0"/>
              </a:spcAft>
              <a:buClrTx/>
              <a:buSzTx/>
              <a:tabLst/>
              <a:defRPr/>
            </a:pPr>
            <a:r>
              <a:rPr lang="en-US" altLang="zh-CN" sz="1200" dirty="0" smtClean="0"/>
              <a:t>  </a:t>
            </a:r>
          </a:p>
          <a:p>
            <a:pPr>
              <a:buNone/>
            </a:pPr>
            <a:r>
              <a:rPr lang="zh-CN" altLang="en-US" sz="1600" b="1" dirty="0" smtClean="0">
                <a:solidFill>
                  <a:srgbClr val="0070C0"/>
                </a:solidFill>
                <a:latin typeface="宋体" pitchFamily="2" charset="-122"/>
                <a:ea typeface="宋体" pitchFamily="2" charset="-122"/>
              </a:rPr>
              <a:t> </a:t>
            </a:r>
            <a:endParaRPr lang="en-US" altLang="zh-CN" sz="1600" b="1" dirty="0" smtClean="0">
              <a:solidFill>
                <a:srgbClr val="0070C0"/>
              </a:solidFill>
              <a:latin typeface="宋体" pitchFamily="2" charset="-122"/>
              <a:ea typeface="宋体" pitchFamily="2" charset="-122"/>
            </a:endParaRPr>
          </a:p>
          <a:p>
            <a:pPr>
              <a:buNone/>
            </a:pPr>
            <a:endParaRPr lang="en-US" altLang="zh-CN" sz="1600" b="1" dirty="0" smtClean="0">
              <a:solidFill>
                <a:srgbClr val="0070C0"/>
              </a:solidFill>
              <a:latin typeface="宋体" pitchFamily="2" charset="-122"/>
              <a:ea typeface="宋体" pitchFamily="2" charset="-122"/>
            </a:endParaRPr>
          </a:p>
          <a:p>
            <a:pPr>
              <a:buNone/>
            </a:pPr>
            <a:endParaRPr lang="en-US" altLang="zh-CN" sz="1600" b="1" dirty="0" smtClean="0">
              <a:solidFill>
                <a:srgbClr val="0070C0"/>
              </a:solidFill>
              <a:latin typeface="宋体" pitchFamily="2" charset="-122"/>
              <a:ea typeface="宋体" pitchFamily="2" charset="-122"/>
            </a:endParaRPr>
          </a:p>
          <a:p>
            <a:pPr>
              <a:buNone/>
            </a:pPr>
            <a:r>
              <a:rPr lang="en-US" altLang="zh-CN" sz="1600" b="1" dirty="0" smtClean="0">
                <a:solidFill>
                  <a:srgbClr val="0070C0"/>
                </a:solidFill>
                <a:latin typeface="宋体" pitchFamily="2" charset="-122"/>
                <a:ea typeface="宋体" pitchFamily="2" charset="-122"/>
              </a:rPr>
              <a:t> </a:t>
            </a:r>
            <a:r>
              <a:rPr lang="zh-CN" altLang="en-US" sz="1600" b="1" dirty="0" smtClean="0">
                <a:solidFill>
                  <a:srgbClr val="0070C0"/>
                </a:solidFill>
                <a:latin typeface="宋体" pitchFamily="2" charset="-122"/>
                <a:ea typeface="宋体" pitchFamily="2" charset="-122"/>
              </a:rPr>
              <a:t>民族药品制品制造</a:t>
            </a:r>
            <a:endParaRPr lang="en-US" altLang="zh-CN" sz="1600" b="1" dirty="0" smtClean="0">
              <a:solidFill>
                <a:srgbClr val="0070C0"/>
              </a:solidFill>
              <a:latin typeface="宋体" pitchFamily="2" charset="-122"/>
              <a:ea typeface="宋体" pitchFamily="2" charset="-122"/>
            </a:endParaRPr>
          </a:p>
          <a:p>
            <a:pPr marL="171450" indent="-171450" defTabSz="685800">
              <a:lnSpc>
                <a:spcPct val="90000"/>
              </a:lnSpc>
              <a:spcBef>
                <a:spcPts val="750"/>
              </a:spcBef>
            </a:pPr>
            <a:r>
              <a:rPr lang="en-US" altLang="zh-CN" sz="1200" dirty="0" smtClean="0"/>
              <a:t>13 </a:t>
            </a:r>
            <a:r>
              <a:rPr lang="zh-CN" altLang="en-US" sz="1200" dirty="0" smtClean="0"/>
              <a:t>昆明远方生物制品有限公司</a:t>
            </a:r>
            <a:endParaRPr lang="en-US" altLang="zh-CN" sz="1200" dirty="0" smtClean="0"/>
          </a:p>
          <a:p>
            <a:pPr marL="171450" indent="-171450" defTabSz="685800">
              <a:lnSpc>
                <a:spcPct val="90000"/>
              </a:lnSpc>
              <a:spcBef>
                <a:spcPts val="750"/>
              </a:spcBef>
            </a:pPr>
            <a:r>
              <a:rPr lang="en-US" altLang="zh-CN" sz="1200" dirty="0" smtClean="0"/>
              <a:t>14 </a:t>
            </a:r>
            <a:r>
              <a:rPr lang="zh-CN" altLang="en-US" sz="1200" dirty="0" smtClean="0"/>
              <a:t>云南云龙制药股份有限公司</a:t>
            </a:r>
            <a:endParaRPr lang="en-US" altLang="zh-CN" sz="1200" dirty="0" smtClean="0"/>
          </a:p>
          <a:p>
            <a:pPr marL="171450" indent="-171450" defTabSz="685800">
              <a:lnSpc>
                <a:spcPct val="90000"/>
              </a:lnSpc>
              <a:spcBef>
                <a:spcPts val="750"/>
              </a:spcBef>
            </a:pPr>
            <a:r>
              <a:rPr lang="en-US" altLang="zh-CN" sz="1200" dirty="0" smtClean="0"/>
              <a:t>15 </a:t>
            </a:r>
            <a:r>
              <a:rPr lang="zh-CN" altLang="en-US" sz="1200" dirty="0" smtClean="0"/>
              <a:t>云南昊邦制药有限公司</a:t>
            </a:r>
            <a:endParaRPr lang="en-US" altLang="zh-CN" sz="1200" dirty="0" smtClean="0"/>
          </a:p>
          <a:p>
            <a:pPr marL="171450" indent="-171450" defTabSz="685800">
              <a:lnSpc>
                <a:spcPct val="90000"/>
              </a:lnSpc>
              <a:spcBef>
                <a:spcPts val="750"/>
              </a:spcBef>
            </a:pPr>
            <a:r>
              <a:rPr lang="en-US" altLang="zh-CN" sz="1200" dirty="0" smtClean="0"/>
              <a:t>16 </a:t>
            </a:r>
            <a:r>
              <a:rPr lang="zh-CN" altLang="en-US" sz="1200" dirty="0" smtClean="0"/>
              <a:t>云南圣科药业有限公司</a:t>
            </a:r>
            <a:endParaRPr lang="en-US" altLang="zh-CN" sz="1200" dirty="0" smtClean="0"/>
          </a:p>
          <a:p>
            <a:pPr marL="228600" marR="0" lvl="0" indent="-228600" algn="l" defTabSz="685800" rtl="0" eaLnBrk="1" fontAlgn="auto" latinLnBrk="0" hangingPunct="1">
              <a:lnSpc>
                <a:spcPct val="90000"/>
              </a:lnSpc>
              <a:spcBef>
                <a:spcPts val="750"/>
              </a:spcBef>
              <a:spcAft>
                <a:spcPts val="0"/>
              </a:spcAft>
              <a:buClrTx/>
              <a:buSzTx/>
              <a:tabLst/>
              <a:defRPr/>
            </a:pP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1200" b="1" i="0" u="none" strike="noStrike" kern="1200" cap="none" spc="0" normalizeH="0" baseline="0" noProof="0" dirty="0">
              <a:ln>
                <a:noFill/>
              </a:ln>
              <a:solidFill>
                <a:srgbClr val="0070C0"/>
              </a:solidFill>
              <a:effectLst/>
              <a:uLnTx/>
              <a:uFillTx/>
              <a:latin typeface="+mn-lt"/>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180754" y="199192"/>
            <a:ext cx="3880884" cy="324630"/>
          </a:xfrm>
        </p:spPr>
        <p:txBody>
          <a:bodyPr>
            <a:normAutofit/>
          </a:bodyPr>
          <a:lstStyle/>
          <a:p>
            <a:pPr marL="228600" lvl="0" indent="-228600" algn="l">
              <a:spcBef>
                <a:spcPts val="750"/>
              </a:spcBef>
              <a:defRPr/>
            </a:pP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 21 </a:t>
            </a:r>
            <a:r>
              <a:rPr lang="zh-CN" altLang="en-US"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中铜</a:t>
            </a: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a:t>
            </a: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铜业有限公司</a:t>
            </a:r>
            <a:endParaRPr lang="en-US" altLang="zh-CN" sz="16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382773" y="610961"/>
            <a:ext cx="2962933" cy="1931106"/>
          </a:xfrm>
          <a:ln>
            <a:solidFill>
              <a:schemeClr val="accent1"/>
            </a:solidFill>
          </a:ln>
        </p:spPr>
        <p:txBody>
          <a:bodyPr>
            <a:noAutofit/>
          </a:bodyPr>
          <a:lstStyle/>
          <a:p>
            <a:pPr algn="just">
              <a:lnSpc>
                <a:spcPts val="1950"/>
              </a:lnSpc>
              <a:spcBef>
                <a:spcPts val="0"/>
              </a:spcBef>
            </a:pPr>
            <a:r>
              <a:rPr lang="zh-CN" altLang="en-US" sz="1100" dirty="0" smtClean="0">
                <a:latin typeface="华文楷体" panose="02010600040101010101" pitchFamily="2" charset="-122"/>
                <a:ea typeface="华文楷体" panose="02010600040101010101" pitchFamily="2" charset="-122"/>
                <a:sym typeface="+mn-ea"/>
              </a:rPr>
              <a:t>康乐卫士（昆明）生物技术</a:t>
            </a:r>
            <a:r>
              <a:rPr lang="zh-CN" altLang="en-US" sz="1100" dirty="0" smtClean="0">
                <a:latin typeface="华文楷体" panose="02010600040101010101" pitchFamily="2" charset="-122"/>
                <a:ea typeface="华文楷体" panose="02010600040101010101" pitchFamily="2" charset="-122"/>
                <a:sym typeface="+mn-ea"/>
              </a:rPr>
              <a:t>有限公司于</a:t>
            </a:r>
            <a:r>
              <a:rPr lang="zh-CN" altLang="en-US" sz="1100" dirty="0" smtClean="0">
                <a:latin typeface="华文楷体" panose="02010600040101010101" pitchFamily="2" charset="-122"/>
                <a:ea typeface="华文楷体" panose="02010600040101010101" pitchFamily="2" charset="-122"/>
                <a:sym typeface="+mn-ea"/>
              </a:rPr>
              <a:t>2020年6月8日成立</a:t>
            </a:r>
            <a:r>
              <a:rPr lang="zh-CN" altLang="en-US" sz="1100" dirty="0" smtClean="0">
                <a:latin typeface="华文楷体" panose="02010600040101010101" pitchFamily="2" charset="-122"/>
                <a:ea typeface="华文楷体" panose="02010600040101010101" pitchFamily="2" charset="-122"/>
                <a:sym typeface="+mn-ea"/>
              </a:rPr>
              <a:t>，注册资金实缴</a:t>
            </a:r>
            <a:r>
              <a:rPr lang="en-US" altLang="zh-CN" sz="1100" dirty="0" smtClean="0">
                <a:latin typeface="华文楷体" panose="02010600040101010101" pitchFamily="2" charset="-122"/>
                <a:ea typeface="华文楷体" panose="02010600040101010101" pitchFamily="2" charset="-122"/>
                <a:sym typeface="+mn-ea"/>
              </a:rPr>
              <a:t>4.55</a:t>
            </a:r>
            <a:r>
              <a:rPr lang="zh-CN" altLang="en-US" sz="1100" dirty="0" smtClean="0">
                <a:latin typeface="华文楷体" panose="02010600040101010101" pitchFamily="2" charset="-122"/>
                <a:ea typeface="华文楷体" panose="02010600040101010101" pitchFamily="2" charset="-122"/>
                <a:sym typeface="+mn-ea"/>
              </a:rPr>
              <a:t>亿元，</a:t>
            </a:r>
            <a:r>
              <a:rPr lang="en-US" altLang="zh-CN" sz="1100" dirty="0" smtClean="0">
                <a:latin typeface="华文楷体" panose="02010600040101010101" pitchFamily="2" charset="-122"/>
                <a:ea typeface="华文楷体" panose="02010600040101010101" pitchFamily="2" charset="-122"/>
                <a:sym typeface="+mn-ea"/>
              </a:rPr>
              <a:t>2023</a:t>
            </a:r>
            <a:r>
              <a:rPr lang="zh-CN" altLang="en-US" sz="1100" dirty="0" smtClean="0">
                <a:latin typeface="华文楷体" panose="02010600040101010101" pitchFamily="2" charset="-122"/>
                <a:ea typeface="华文楷体" panose="02010600040101010101" pitchFamily="2" charset="-122"/>
                <a:sym typeface="+mn-ea"/>
              </a:rPr>
              <a:t>年营收 公司</a:t>
            </a:r>
            <a:r>
              <a:rPr lang="zh-CN" altLang="en-US" sz="1100" dirty="0" smtClean="0">
                <a:latin typeface="华文楷体" panose="02010600040101010101" pitchFamily="2" charset="-122"/>
                <a:ea typeface="华文楷体" panose="02010600040101010101" pitchFamily="2" charset="-122"/>
                <a:sym typeface="+mn-ea"/>
              </a:rPr>
              <a:t>深耕创新型</a:t>
            </a:r>
            <a:r>
              <a:rPr lang="zh-CN" altLang="en-US" sz="1100" dirty="0" smtClean="0">
                <a:latin typeface="华文楷体" panose="02010600040101010101" pitchFamily="2" charset="-122"/>
                <a:ea typeface="华文楷体" panose="02010600040101010101" pitchFamily="2" charset="-122"/>
                <a:sym typeface="+mn-ea"/>
              </a:rPr>
              <a:t>疫苗发16年。</a:t>
            </a:r>
            <a:r>
              <a:rPr lang="zh-CN" altLang="en-US" sz="1100" dirty="0" smtClean="0">
                <a:latin typeface="华文楷体" panose="02010600040101010101" pitchFamily="2" charset="-122"/>
                <a:ea typeface="华文楷体" panose="02010600040101010101" pitchFamily="2" charset="-122"/>
                <a:sym typeface="+mn-ea"/>
              </a:rPr>
              <a:t>目前主要任务为重组疫苗临床及产业化建设项目的建设</a:t>
            </a:r>
            <a:r>
              <a:rPr lang="zh-CN" altLang="en-US" sz="1100" dirty="0" smtClean="0">
                <a:latin typeface="华文楷体" panose="02010600040101010101" pitchFamily="2" charset="-122"/>
                <a:ea typeface="华文楷体" panose="02010600040101010101" pitchFamily="2" charset="-122"/>
                <a:sym typeface="+mn-ea"/>
              </a:rPr>
              <a:t>工作，</a:t>
            </a:r>
            <a:r>
              <a:rPr lang="zh-CN" altLang="en-US" sz="1100" dirty="0" smtClean="0">
                <a:latin typeface="华文楷体" panose="02010600040101010101" pitchFamily="2" charset="-122"/>
                <a:ea typeface="华文楷体" panose="02010600040101010101" pitchFamily="2" charset="-122"/>
                <a:sym typeface="+mn-ea"/>
              </a:rPr>
              <a:t>项目占地约</a:t>
            </a:r>
            <a:r>
              <a:rPr lang="en-US" altLang="zh-CN" sz="1100" dirty="0" smtClean="0">
                <a:latin typeface="华文楷体" panose="02010600040101010101" pitchFamily="2" charset="-122"/>
                <a:ea typeface="华文楷体" panose="02010600040101010101" pitchFamily="2" charset="-122"/>
                <a:sym typeface="+mn-ea"/>
              </a:rPr>
              <a:t>140</a:t>
            </a:r>
            <a:r>
              <a:rPr lang="zh-CN" altLang="en-US" sz="1100" dirty="0" smtClean="0">
                <a:latin typeface="华文楷体" panose="02010600040101010101" pitchFamily="2" charset="-122"/>
                <a:ea typeface="华文楷体" panose="02010600040101010101" pitchFamily="2" charset="-122"/>
                <a:sym typeface="+mn-ea"/>
              </a:rPr>
              <a:t>亩</a:t>
            </a:r>
            <a:r>
              <a:rPr lang="zh-CN" altLang="en-US" sz="1100" dirty="0" smtClean="0">
                <a:latin typeface="华文楷体" panose="02010600040101010101" pitchFamily="2" charset="-122"/>
                <a:ea typeface="华文楷体" panose="02010600040101010101" pitchFamily="2" charset="-122"/>
                <a:sym typeface="+mn-ea"/>
              </a:rPr>
              <a:t>，一</a:t>
            </a:r>
            <a:r>
              <a:rPr lang="zh-CN" altLang="en-US" sz="1100" dirty="0" smtClean="0">
                <a:latin typeface="华文楷体" panose="02010600040101010101" pitchFamily="2" charset="-122"/>
                <a:ea typeface="华文楷体" panose="02010600040101010101" pitchFamily="2" charset="-122"/>
                <a:sym typeface="+mn-ea"/>
              </a:rPr>
              <a:t>期总投资</a:t>
            </a:r>
            <a:r>
              <a:rPr lang="en-US" altLang="zh-CN" sz="1100" dirty="0" smtClean="0">
                <a:latin typeface="华文楷体" panose="02010600040101010101" pitchFamily="2" charset="-122"/>
                <a:ea typeface="华文楷体" panose="02010600040101010101" pitchFamily="2" charset="-122"/>
                <a:sym typeface="+mn-ea"/>
              </a:rPr>
              <a:t>11.95</a:t>
            </a:r>
            <a:r>
              <a:rPr lang="zh-CN" altLang="en-US" sz="1100" dirty="0" smtClean="0">
                <a:latin typeface="华文楷体" panose="02010600040101010101" pitchFamily="2" charset="-122"/>
                <a:ea typeface="华文楷体" panose="02010600040101010101" pitchFamily="2" charset="-122"/>
                <a:sym typeface="+mn-ea"/>
              </a:rPr>
              <a:t>亿元，建筑面积约</a:t>
            </a:r>
            <a:r>
              <a:rPr lang="en-US" altLang="zh-CN" sz="1100" dirty="0" smtClean="0">
                <a:latin typeface="华文楷体" panose="02010600040101010101" pitchFamily="2" charset="-122"/>
                <a:ea typeface="华文楷体" panose="02010600040101010101" pitchFamily="2" charset="-122"/>
                <a:sym typeface="+mn-ea"/>
              </a:rPr>
              <a:t>8</a:t>
            </a:r>
            <a:r>
              <a:rPr lang="zh-CN" altLang="en-US" sz="1100" dirty="0" smtClean="0">
                <a:latin typeface="华文楷体" panose="02010600040101010101" pitchFamily="2" charset="-122"/>
                <a:ea typeface="华文楷体" panose="02010600040101010101" pitchFamily="2" charset="-122"/>
                <a:sym typeface="+mn-ea"/>
              </a:rPr>
              <a:t>万</a:t>
            </a:r>
            <a:r>
              <a:rPr lang="zh-CN" altLang="en-US" sz="1100" dirty="0" smtClean="0">
                <a:latin typeface="华文楷体" panose="02010600040101010101" pitchFamily="2" charset="-122"/>
                <a:ea typeface="华文楷体" panose="02010600040101010101" pitchFamily="2" charset="-122"/>
                <a:sym typeface="+mn-ea"/>
              </a:rPr>
              <a:t>平方米，建设</a:t>
            </a:r>
            <a:r>
              <a:rPr lang="zh-CN" altLang="en-US" sz="1100" dirty="0" smtClean="0">
                <a:latin typeface="华文楷体" panose="02010600040101010101" pitchFamily="2" charset="-122"/>
                <a:ea typeface="华文楷体" panose="02010600040101010101" pitchFamily="2" charset="-122"/>
                <a:sym typeface="+mn-ea"/>
              </a:rPr>
              <a:t>成为智能化、创新型、超一流的疫苗生产</a:t>
            </a:r>
            <a:r>
              <a:rPr lang="zh-CN" altLang="en-US" sz="1100" dirty="0" smtClean="0">
                <a:latin typeface="华文楷体" panose="02010600040101010101" pitchFamily="2" charset="-122"/>
                <a:ea typeface="华文楷体" panose="02010600040101010101" pitchFamily="2" charset="-122"/>
                <a:sym typeface="+mn-ea"/>
              </a:rPr>
              <a:t>基地。</a:t>
            </a:r>
            <a:endParaRPr lang="zh-CN" altLang="en-US" sz="1100" dirty="0" smtClean="0">
              <a:latin typeface="华文楷体" panose="02010600040101010101" pitchFamily="2" charset="-122"/>
              <a:ea typeface="华文楷体" panose="02010600040101010101" pitchFamily="2" charset="-122"/>
              <a:sym typeface="+mn-ea"/>
            </a:endParaRP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65441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19578" y="2936751"/>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2"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595423" y="3320657"/>
            <a:ext cx="5858540" cy="861774"/>
          </a:xfrm>
          <a:prstGeom prst="rect">
            <a:avLst/>
          </a:prstGeom>
          <a:noFill/>
        </p:spPr>
        <p:txBody>
          <a:bodyPr wrap="square" rtlCol="0">
            <a:spAutoFit/>
          </a:bodyPr>
          <a:lstStyle/>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sym typeface="+mn-ea"/>
              </a:rPr>
              <a:t>传统样品</a:t>
            </a:r>
            <a:r>
              <a:rPr lang="zh-CN" altLang="en-US" sz="1100" dirty="0" smtClean="0">
                <a:latin typeface="华文楷体" panose="02010600040101010101" pitchFamily="2" charset="-122"/>
                <a:ea typeface="华文楷体" panose="02010600040101010101" pitchFamily="2" charset="-122"/>
                <a:sym typeface="+mn-ea"/>
              </a:rPr>
              <a:t>信息为人工记录，无样品</a:t>
            </a:r>
            <a:r>
              <a:rPr lang="zh-CN" altLang="en-US" sz="1100" dirty="0" smtClean="0">
                <a:latin typeface="华文楷体" panose="02010600040101010101" pitchFamily="2" charset="-122"/>
                <a:ea typeface="华文楷体" panose="02010600040101010101" pitchFamily="2" charset="-122"/>
                <a:sym typeface="+mn-ea"/>
              </a:rPr>
              <a:t>标签</a:t>
            </a:r>
            <a:r>
              <a:rPr lang="zh-CN" altLang="en-US" sz="1100" dirty="0" smtClean="0">
                <a:latin typeface="华文楷体" panose="02010600040101010101" pitchFamily="2" charset="-122"/>
                <a:ea typeface="华文楷体" panose="02010600040101010101" pitchFamily="2" charset="-122"/>
              </a:rPr>
              <a:t>；                      </a:t>
            </a:r>
            <a:endParaRPr lang="en-US" altLang="zh-CN" sz="1100" dirty="0" smtClean="0">
              <a:latin typeface="华文楷体" panose="02010600040101010101" pitchFamily="2" charset="-122"/>
              <a:ea typeface="华文楷体" panose="02010600040101010101" pitchFamily="2" charset="-122"/>
            </a:endParaRPr>
          </a:p>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sym typeface="+mn-ea"/>
              </a:rPr>
              <a:t>仪器数据人为打印粘贴</a:t>
            </a:r>
            <a:r>
              <a:rPr lang="zh-CN" altLang="en-US" sz="1100" dirty="0" smtClean="0">
                <a:latin typeface="华文楷体" panose="02010600040101010101" pitchFamily="2" charset="-122"/>
                <a:ea typeface="华文楷体" panose="02010600040101010101" pitchFamily="2" charset="-122"/>
                <a:sym typeface="+mn-ea"/>
              </a:rPr>
              <a:t>记录</a:t>
            </a:r>
            <a:r>
              <a:rPr lang="zh-CN" altLang="en-US" sz="1100" dirty="0" smtClean="0">
                <a:latin typeface="华文楷体" panose="02010600040101010101" pitchFamily="2" charset="-122"/>
                <a:ea typeface="华文楷体" panose="02010600040101010101" pitchFamily="2" charset="-122"/>
                <a:sym typeface="+mn-ea"/>
              </a:rPr>
              <a:t>；</a:t>
            </a:r>
            <a:endParaRPr lang="zh-CN" altLang="en-US"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3</a:t>
            </a:r>
            <a:r>
              <a:rPr lang="en-US" altLang="zh-CN" sz="1100" dirty="0" smtClean="0">
                <a:latin typeface="华文楷体" panose="02010600040101010101" pitchFamily="2" charset="-122"/>
                <a:ea typeface="华文楷体" panose="02010600040101010101" pitchFamily="2" charset="-122"/>
              </a:rPr>
              <a:t>.  </a:t>
            </a:r>
            <a:r>
              <a:rPr lang="zh-CN" altLang="en-US" sz="1100" dirty="0" smtClean="0">
                <a:latin typeface="华文楷体" panose="02010600040101010101" pitchFamily="2" charset="-122"/>
                <a:ea typeface="华文楷体" panose="02010600040101010101" pitchFamily="2" charset="-122"/>
                <a:sym typeface="+mn-ea"/>
              </a:rPr>
              <a:t>人为</a:t>
            </a:r>
            <a:r>
              <a:rPr lang="zh-CN" altLang="en-US" sz="1100" dirty="0" smtClean="0">
                <a:latin typeface="华文楷体" panose="02010600040101010101" pitchFamily="2" charset="-122"/>
                <a:ea typeface="华文楷体" panose="02010600040101010101" pitchFamily="2" charset="-122"/>
                <a:sym typeface="+mn-ea"/>
              </a:rPr>
              <a:t>对设备、样品量、检验数据台账、库存等信息进行统计，无法做到有效性以及实时性；                                  </a:t>
            </a:r>
            <a:endParaRPr lang="zh-CN" altLang="en-US" sz="1100" dirty="0">
              <a:latin typeface="华文楷体" panose="02010600040101010101" pitchFamily="2" charset="-122"/>
              <a:ea typeface="华文楷体" panose="02010600040101010101" pitchFamily="2" charset="-122"/>
              <a:sym typeface="+mn-ea"/>
            </a:endParaRP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545410" y="4185379"/>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825353" y="4640250"/>
            <a:ext cx="5162550" cy="861774"/>
          </a:xfrm>
          <a:prstGeom prst="rect">
            <a:avLst/>
          </a:prstGeom>
          <a:noFill/>
        </p:spPr>
        <p:txBody>
          <a:bodyPr wrap="square" rtlCol="0">
            <a:spAutoFit/>
          </a:bodyPr>
          <a:lstStyle/>
          <a:p>
            <a:pPr algn="just">
              <a:lnSpc>
                <a:spcPts val="1950"/>
              </a:lnSpc>
            </a:pPr>
            <a:r>
              <a:rPr lang="zh-CN" altLang="en-US" sz="1100" dirty="0" smtClean="0">
                <a:latin typeface="华文楷体" panose="02010600040101010101" pitchFamily="2" charset="-122"/>
                <a:ea typeface="华文楷体" panose="02010600040101010101" pitchFamily="2" charset="-122"/>
                <a:sym typeface="+mn-ea"/>
              </a:rPr>
              <a:t>通过西门子</a:t>
            </a:r>
            <a:r>
              <a:rPr lang="en-US" altLang="zh-CN" sz="1100" dirty="0" smtClean="0">
                <a:latin typeface="华文楷体" panose="02010600040101010101" pitchFamily="2" charset="-122"/>
                <a:ea typeface="华文楷体" panose="02010600040101010101" pitchFamily="2" charset="-122"/>
                <a:sym typeface="+mn-ea"/>
              </a:rPr>
              <a:t>LIMS</a:t>
            </a:r>
            <a:r>
              <a:rPr lang="zh-CN" altLang="en-US" sz="1100" dirty="0" smtClean="0">
                <a:latin typeface="华文楷体" panose="02010600040101010101" pitchFamily="2" charset="-122"/>
                <a:ea typeface="华文楷体" panose="02010600040101010101" pitchFamily="2" charset="-122"/>
                <a:sym typeface="+mn-ea"/>
              </a:rPr>
              <a:t>系统</a:t>
            </a:r>
            <a:r>
              <a:rPr lang="zh-CN" altLang="zh-CN" sz="1100" dirty="0" smtClean="0">
                <a:latin typeface="华文楷体" panose="02010600040101010101" pitchFamily="2" charset="-122"/>
                <a:ea typeface="华文楷体" panose="02010600040101010101" pitchFamily="2" charset="-122"/>
                <a:sym typeface="+mn-ea"/>
              </a:rPr>
              <a:t>采用</a:t>
            </a:r>
            <a:r>
              <a:rPr lang="en-US" altLang="zh-CN" sz="1100" dirty="0" smtClean="0">
                <a:latin typeface="华文楷体" panose="02010600040101010101" pitchFamily="2" charset="-122"/>
                <a:ea typeface="华文楷体" panose="02010600040101010101" pitchFamily="2" charset="-122"/>
                <a:sym typeface="+mn-ea"/>
              </a:rPr>
              <a:t>WEB</a:t>
            </a:r>
            <a:r>
              <a:rPr lang="zh-CN" altLang="zh-CN" sz="1100" dirty="0" smtClean="0">
                <a:latin typeface="华文楷体" panose="02010600040101010101" pitchFamily="2" charset="-122"/>
                <a:ea typeface="华文楷体" panose="02010600040101010101" pitchFamily="2" charset="-122"/>
                <a:sym typeface="+mn-ea"/>
              </a:rPr>
              <a:t>终端实现</a:t>
            </a:r>
            <a:r>
              <a:rPr lang="zh-CN" altLang="en-US" sz="1100" dirty="0" smtClean="0">
                <a:latin typeface="华文楷体" panose="02010600040101010101" pitchFamily="2" charset="-122"/>
                <a:ea typeface="华文楷体" panose="02010600040101010101" pitchFamily="2" charset="-122"/>
                <a:sym typeface="+mn-ea"/>
              </a:rPr>
              <a:t>检验</a:t>
            </a:r>
            <a:r>
              <a:rPr lang="zh-CN" altLang="zh-CN" sz="1100" dirty="0" smtClean="0">
                <a:latin typeface="华文楷体" panose="02010600040101010101" pitchFamily="2" charset="-122"/>
                <a:ea typeface="华文楷体" panose="02010600040101010101" pitchFamily="2" charset="-122"/>
                <a:sym typeface="+mn-ea"/>
              </a:rPr>
              <a:t>、生产、质量等作业</a:t>
            </a:r>
            <a:r>
              <a:rPr lang="zh-CN" altLang="en-US" sz="1100" dirty="0" smtClean="0">
                <a:latin typeface="华文楷体" panose="02010600040101010101" pitchFamily="2" charset="-122"/>
                <a:ea typeface="华文楷体" panose="02010600040101010101" pitchFamily="2" charset="-122"/>
                <a:sym typeface="+mn-ea"/>
              </a:rPr>
              <a:t>，打通线上线下结合、仓储物流、检验计划、检验过程到检验结束的全业务流程</a:t>
            </a:r>
            <a:r>
              <a:rPr lang="zh-CN" altLang="zh-CN" sz="1100" dirty="0" smtClean="0">
                <a:latin typeface="华文楷体" panose="02010600040101010101" pitchFamily="2" charset="-122"/>
                <a:ea typeface="华文楷体" panose="02010600040101010101" pitchFamily="2" charset="-122"/>
                <a:sym typeface="+mn-ea"/>
              </a:rPr>
              <a:t>，实现全流程数据聚合</a:t>
            </a:r>
            <a:r>
              <a:rPr lang="zh-CN" altLang="en-US" sz="1100" dirty="0" smtClean="0">
                <a:latin typeface="华文楷体" panose="02010600040101010101" pitchFamily="2" charset="-122"/>
                <a:ea typeface="华文楷体" panose="02010600040101010101" pitchFamily="2" charset="-122"/>
                <a:sym typeface="+mn-ea"/>
              </a:rPr>
              <a:t>，实现记录</a:t>
            </a:r>
            <a:r>
              <a:rPr lang="zh-CN" altLang="en-US" sz="1100" dirty="0" smtClean="0">
                <a:latin typeface="华文楷体" panose="02010600040101010101" pitchFamily="2" charset="-122"/>
                <a:ea typeface="华文楷体" panose="02010600040101010101" pitchFamily="2" charset="-122"/>
                <a:sym typeface="+mn-ea"/>
              </a:rPr>
              <a:t>电子化。</a:t>
            </a:r>
            <a:endParaRPr lang="zh-CN" altLang="en-US" sz="1100" dirty="0" smtClean="0">
              <a:latin typeface="华文楷体" panose="02010600040101010101" pitchFamily="2" charset="-122"/>
              <a:ea typeface="华文楷体" panose="02010600040101010101" pitchFamily="2" charset="-122"/>
              <a:sym typeface="+mn-ea"/>
            </a:endParaRPr>
          </a:p>
        </p:txBody>
      </p:sp>
      <p:grpSp>
        <p:nvGrpSpPr>
          <p:cNvPr id="6" name="组合 35">
            <a:extLst>
              <a:ext uri="{FF2B5EF4-FFF2-40B4-BE49-F238E27FC236}">
                <a16:creationId xmlns:a16="http://schemas.microsoft.com/office/drawing/2014/main" xmlns="" id="{AE709374-9AA6-4A29-83A2-7F56FE40A14B}"/>
              </a:ext>
            </a:extLst>
          </p:cNvPr>
          <p:cNvGrpSpPr/>
          <p:nvPr/>
        </p:nvGrpSpPr>
        <p:grpSpPr>
          <a:xfrm>
            <a:off x="516302" y="8750595"/>
            <a:ext cx="1361971" cy="682712"/>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2027274" y="8708193"/>
            <a:ext cx="3586716" cy="861774"/>
          </a:xfrm>
          <a:prstGeom prst="rect">
            <a:avLst/>
          </a:prstGeom>
          <a:noFill/>
        </p:spPr>
        <p:txBody>
          <a:bodyPr wrap="square" rtlCol="0">
            <a:spAutoFit/>
          </a:bodyPr>
          <a:lstStyle/>
          <a:p>
            <a:pPr algn="just">
              <a:lnSpc>
                <a:spcPts val="1950"/>
              </a:lnSpc>
            </a:pPr>
            <a:r>
              <a:rPr lang="zh-CN" altLang="zh-CN" sz="1100" dirty="0" smtClean="0">
                <a:latin typeface="微软雅黑" panose="020B0503020204020204" pitchFamily="34" charset="-122"/>
                <a:ea typeface="微软雅黑" panose="020B0503020204020204" pitchFamily="34" charset="-122"/>
              </a:rPr>
              <a:t>提升生产效率</a:t>
            </a:r>
            <a:r>
              <a:rPr lang="en-US" altLang="zh-CN" sz="1100" dirty="0" smtClean="0">
                <a:latin typeface="微软雅黑" panose="020B0503020204020204" pitchFamily="34" charset="-122"/>
                <a:ea typeface="微软雅黑" panose="020B0503020204020204" pitchFamily="34" charset="-122"/>
              </a:rPr>
              <a:t>40%</a:t>
            </a:r>
            <a:r>
              <a:rPr lang="zh-CN" altLang="zh-CN" sz="1100" dirty="0" smtClean="0">
                <a:latin typeface="微软雅黑" panose="020B0503020204020204" pitchFamily="34" charset="-122"/>
                <a:ea typeface="微软雅黑" panose="020B0503020204020204" pitchFamily="34" charset="-122"/>
              </a:rPr>
              <a:t>，运营成本</a:t>
            </a:r>
            <a:r>
              <a:rPr lang="zh-CN" altLang="zh-CN" sz="1100" dirty="0" smtClean="0">
                <a:latin typeface="微软雅黑" panose="020B0503020204020204" pitchFamily="34" charset="-122"/>
                <a:ea typeface="微软雅黑" panose="020B0503020204020204" pitchFamily="34" charset="-122"/>
              </a:rPr>
              <a:t>降低</a:t>
            </a:r>
            <a:r>
              <a:rPr lang="en-US" altLang="zh-CN" sz="1100" dirty="0" smtClean="0">
                <a:latin typeface="微软雅黑" panose="020B0503020204020204" pitchFamily="34" charset="-122"/>
                <a:ea typeface="微软雅黑" panose="020B0503020204020204" pitchFamily="34" charset="-122"/>
              </a:rPr>
              <a:t>20</a:t>
            </a:r>
            <a:r>
              <a:rPr lang="en-US" altLang="zh-CN" sz="1100" dirty="0" smtClean="0">
                <a:latin typeface="微软雅黑" panose="020B0503020204020204" pitchFamily="34" charset="-122"/>
                <a:ea typeface="微软雅黑" panose="020B0503020204020204" pitchFamily="34" charset="-122"/>
              </a:rPr>
              <a:t>%</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zh-CN" sz="1100" dirty="0" smtClean="0">
                <a:latin typeface="微软雅黑" panose="020B0503020204020204" pitchFamily="34" charset="-122"/>
                <a:ea typeface="微软雅黑" panose="020B0503020204020204" pitchFamily="34" charset="-122"/>
              </a:rPr>
              <a:t>产品生产周期</a:t>
            </a:r>
            <a:r>
              <a:rPr lang="zh-CN" altLang="zh-CN" sz="1100" dirty="0" smtClean="0">
                <a:latin typeface="微软雅黑" panose="020B0503020204020204" pitchFamily="34" charset="-122"/>
                <a:ea typeface="微软雅黑" panose="020B0503020204020204" pitchFamily="34" charset="-122"/>
              </a:rPr>
              <a:t>缩短</a:t>
            </a:r>
            <a:r>
              <a:rPr lang="en-US" altLang="zh-CN" sz="1100" dirty="0" smtClean="0">
                <a:latin typeface="微软雅黑" panose="020B0503020204020204" pitchFamily="34" charset="-122"/>
                <a:ea typeface="微软雅黑" panose="020B0503020204020204" pitchFamily="34" charset="-122"/>
              </a:rPr>
              <a:t>10</a:t>
            </a:r>
            <a:r>
              <a:rPr lang="en-US" altLang="zh-CN" sz="1100" dirty="0" smtClean="0">
                <a:latin typeface="微软雅黑" panose="020B0503020204020204" pitchFamily="34" charset="-122"/>
                <a:ea typeface="微软雅黑" panose="020B0503020204020204" pitchFamily="34" charset="-122"/>
              </a:rPr>
              <a:t>%</a:t>
            </a:r>
            <a:r>
              <a:rPr lang="zh-CN"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algn="just">
              <a:lnSpc>
                <a:spcPts val="1950"/>
              </a:lnSpc>
            </a:pPr>
            <a:r>
              <a:rPr lang="zh-CN" altLang="zh-CN" sz="1100" dirty="0" smtClean="0">
                <a:latin typeface="微软雅黑" panose="020B0503020204020204" pitchFamily="34" charset="-122"/>
                <a:ea typeface="微软雅黑" panose="020B0503020204020204" pitchFamily="34" charset="-122"/>
              </a:rPr>
              <a:t>产品不良品率降低</a:t>
            </a:r>
            <a:r>
              <a:rPr lang="en-US" altLang="zh-CN" sz="1100" dirty="0" smtClean="0">
                <a:latin typeface="微软雅黑" panose="020B0503020204020204" pitchFamily="34" charset="-122"/>
                <a:ea typeface="微软雅黑" panose="020B0503020204020204" pitchFamily="34" charset="-122"/>
              </a:rPr>
              <a:t>30%</a:t>
            </a:r>
            <a:r>
              <a:rPr lang="zh-CN" altLang="zh-CN" sz="1100" dirty="0" smtClean="0">
                <a:latin typeface="微软雅黑" panose="020B0503020204020204" pitchFamily="34" charset="-122"/>
                <a:ea typeface="微软雅黑" panose="020B0503020204020204" pitchFamily="34" charset="-122"/>
              </a:rPr>
              <a:t>，能耗</a:t>
            </a:r>
            <a:r>
              <a:rPr lang="zh-CN" altLang="zh-CN" sz="1100" dirty="0" smtClean="0">
                <a:latin typeface="微软雅黑" panose="020B0503020204020204" pitchFamily="34" charset="-122"/>
                <a:ea typeface="微软雅黑" panose="020B0503020204020204" pitchFamily="34" charset="-122"/>
              </a:rPr>
              <a:t>降低</a:t>
            </a:r>
            <a:r>
              <a:rPr lang="en-US" altLang="zh-CN" sz="1100" dirty="0" smtClean="0">
                <a:latin typeface="微软雅黑" panose="020B0503020204020204" pitchFamily="34" charset="-122"/>
                <a:ea typeface="微软雅黑" panose="020B0503020204020204" pitchFamily="34" charset="-122"/>
              </a:rPr>
              <a:t>30%</a:t>
            </a:r>
            <a:r>
              <a:rPr lang="zh-CN" altLang="zh-CN" sz="1100" dirty="0" smtClean="0">
                <a:latin typeface="微软雅黑" panose="020B0503020204020204" pitchFamily="34" charset="-122"/>
                <a:ea typeface="微软雅黑" panose="020B0503020204020204" pitchFamily="34" charset="-122"/>
              </a:rPr>
              <a:t>。</a:t>
            </a:r>
            <a:endParaRPr lang="zh-CN" altLang="en-US" sz="1100" dirty="0">
              <a:latin typeface="华文楷体" panose="02010600040101010101" pitchFamily="2" charset="-122"/>
              <a:ea typeface="华文楷体" panose="02010600040101010101" pitchFamily="2" charset="-122"/>
            </a:endParaRPr>
          </a:p>
        </p:txBody>
      </p:sp>
      <p:pic>
        <p:nvPicPr>
          <p:cNvPr id="1026" name="Picture 2"/>
          <p:cNvPicPr>
            <a:picLocks noChangeAspect="1" noChangeArrowheads="1"/>
          </p:cNvPicPr>
          <p:nvPr/>
        </p:nvPicPr>
        <p:blipFill>
          <a:blip r:embed="rId10" cstate="print"/>
          <a:srcRect/>
          <a:stretch>
            <a:fillRect/>
          </a:stretch>
        </p:blipFill>
        <p:spPr bwMode="auto">
          <a:xfrm>
            <a:off x="616688" y="5508167"/>
            <a:ext cx="5624624" cy="3019146"/>
          </a:xfrm>
          <a:prstGeom prst="rect">
            <a:avLst/>
          </a:prstGeom>
          <a:noFill/>
          <a:ln w="9525">
            <a:noFill/>
            <a:miter lim="800000"/>
            <a:headEnd/>
            <a:tailEnd/>
          </a:ln>
          <a:effectLst/>
        </p:spPr>
      </p:pic>
    </p:spTree>
    <p:extLst>
      <p:ext uri="{BB962C8B-B14F-4D97-AF65-F5344CB8AC3E}">
        <p14:creationId xmlns:p14="http://schemas.microsoft.com/office/powerpoint/2010/main" xmlns="" val="2835616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287079" y="234788"/>
            <a:ext cx="3487479" cy="324630"/>
          </a:xfrm>
          <a:prstGeom prst="rect">
            <a:avLst/>
          </a:prstGeom>
        </p:spPr>
        <p:txBody>
          <a:bodyPr vert="horz" lIns="91440" tIns="45720" rIns="91440" bIns="45720" rtlCol="0" anchor="ctr">
            <a:noAutofit/>
          </a:bodyPr>
          <a:lstStyle/>
          <a:p>
            <a:pPr lvl="0" defTabSz="685800">
              <a:lnSpc>
                <a:spcPct val="90000"/>
              </a:lnSpc>
              <a:spcBef>
                <a:spcPct val="0"/>
              </a:spcBef>
              <a:defRPr/>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 21 </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中铜</a:t>
            </a: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a:t>
            </a: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铜业有限公司</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35730" y="609779"/>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552450" y="476237"/>
            <a:ext cx="2965815" cy="324630"/>
          </a:xfrm>
        </p:spPr>
        <p:txBody>
          <a:bodyPr>
            <a:normAutofit fontScale="90000"/>
          </a:bodyPr>
          <a:lstStyle/>
          <a:p>
            <a: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t/>
            </a:r>
            <a:b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br>
            <a:r>
              <a:rPr lang="en-US" altLang="zh-CN" sz="1625"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01 </a:t>
            </a:r>
            <a:r>
              <a:rPr lang="zh-CN" altLang="en-US" sz="17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rPr>
              <a:t>昆明鹏翼达气体产品有限公司</a:t>
            </a:r>
            <a:endParaRPr lang="zh-CN" altLang="en-US" dirty="0"/>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704952" y="840669"/>
            <a:ext cx="2660911" cy="1556236"/>
          </a:xfrm>
        </p:spPr>
        <p:txBody>
          <a:bodyPr>
            <a:noAutofit/>
          </a:bodyPr>
          <a:lstStyle/>
          <a:p>
            <a:pPr algn="just">
              <a:lnSpc>
                <a:spcPts val="1950"/>
              </a:lnSpc>
              <a:spcBef>
                <a:spcPts val="0"/>
              </a:spcBef>
            </a:pPr>
            <a:r>
              <a:rPr lang="zh-CN" altLang="en-US" sz="1100" dirty="0" smtClean="0">
                <a:latin typeface="华文楷体" panose="02010600040101010101" pitchFamily="2" charset="-122"/>
                <a:ea typeface="华文楷体" panose="02010600040101010101" pitchFamily="2" charset="-122"/>
              </a:rPr>
              <a:t>昆明鹏翼达气体产品有限公司是一家专业从事气体生产经营、研究开发、科技创新、 投资合作的气体化工企业。公司</a:t>
            </a:r>
            <a:r>
              <a:rPr lang="zh-CN" altLang="en-US" sz="1100" dirty="0" smtClean="0">
                <a:latin typeface="华文楷体" panose="02010600040101010101" pitchFamily="2" charset="-122"/>
                <a:ea typeface="华文楷体" panose="02010600040101010101" pitchFamily="2" charset="-122"/>
                <a:sym typeface="+mn-ea"/>
              </a:rPr>
              <a:t>位于昆明市富民工业园区的规上，年产值约4255万企业</a:t>
            </a:r>
            <a:r>
              <a:rPr lang="zh-CN" altLang="en-US" sz="1100" dirty="0" smtClean="0">
                <a:latin typeface="华文楷体" panose="02010600040101010101" pitchFamily="2" charset="-122"/>
                <a:ea typeface="华文楷体" panose="02010600040101010101" pitchFamily="2" charset="-122"/>
              </a:rPr>
              <a:t>致力于气体生产、研发领域的深耕细作，凭借卓越的产品技术服务赢得了市场的广泛认可。</a:t>
            </a:r>
          </a:p>
          <a:p>
            <a:pPr algn="just">
              <a:lnSpc>
                <a:spcPts val="1950"/>
              </a:lnSpc>
              <a:spcBef>
                <a:spcPts val="0"/>
              </a:spcBef>
            </a:pPr>
            <a:endParaRPr lang="zh-CN" altLang="en-US" sz="1100" dirty="0">
              <a:latin typeface="华文楷体" panose="02010600040101010101" pitchFamily="2" charset="-122"/>
              <a:ea typeface="华文楷体" panose="02010600040101010101" pitchFamily="2" charset="-122"/>
            </a:endParaRP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78776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10053" y="3051051"/>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927552" y="3517803"/>
            <a:ext cx="5016047" cy="861774"/>
          </a:xfrm>
          <a:prstGeom prst="rect">
            <a:avLst/>
          </a:prstGeom>
          <a:noFill/>
        </p:spPr>
        <p:txBody>
          <a:bodyPr wrap="square" rtlCol="0">
            <a:spAutoFit/>
          </a:bodyPr>
          <a:lstStyle/>
          <a:p>
            <a:pPr algn="just">
              <a:lnSpc>
                <a:spcPts val="1950"/>
              </a:lnSpc>
            </a:pPr>
            <a:r>
              <a:rPr lang="en-US" altLang="zh-CN" sz="1100" dirty="0" smtClean="0">
                <a:latin typeface="华文楷体" panose="02010600040101010101" pitchFamily="2" charset="-122"/>
                <a:ea typeface="华文楷体" panose="02010600040101010101" pitchFamily="2" charset="-122"/>
              </a:rPr>
              <a:t>1. </a:t>
            </a:r>
            <a:r>
              <a:rPr lang="zh-CN" altLang="en-US" sz="1100" dirty="0" smtClean="0">
                <a:latin typeface="华文楷体" panose="02010600040101010101" pitchFamily="2" charset="-122"/>
                <a:ea typeface="华文楷体" panose="02010600040101010101" pitchFamily="2" charset="-122"/>
              </a:rPr>
              <a:t>优化业财一体化管理；                                   </a:t>
            </a:r>
            <a:r>
              <a:rPr lang="en-US" altLang="zh-CN" sz="1100" dirty="0" smtClean="0">
                <a:latin typeface="华文楷体" panose="02010600040101010101" pitchFamily="2" charset="-122"/>
                <a:ea typeface="华文楷体" panose="02010600040101010101" pitchFamily="2" charset="-122"/>
              </a:rPr>
              <a:t>2.</a:t>
            </a:r>
            <a:r>
              <a:rPr lang="en-US" altLang="zh-CN" sz="1100" b="1" dirty="0" smtClean="0">
                <a:solidFill>
                  <a:srgbClr val="303BCA">
                    <a:alpha val="100000"/>
                  </a:srgbClr>
                </a:solidFill>
                <a:latin typeface="微软雅黑" panose="020B0503020204020204" charset="-122"/>
                <a:ea typeface="微软雅黑" panose="020B0503020204020204" charset="-122"/>
                <a:cs typeface="微软雅黑" panose="020B0503020204020204" charset="-122"/>
                <a:sym typeface="+mn-ea"/>
              </a:rPr>
              <a:t> </a:t>
            </a:r>
            <a:r>
              <a:rPr lang="en-US" altLang="zh-CN" sz="1100" dirty="0" err="1" smtClean="0">
                <a:latin typeface="华文楷体" panose="02010600040101010101" pitchFamily="2" charset="-122"/>
                <a:ea typeface="华文楷体" panose="02010600040101010101" pitchFamily="2" charset="-122"/>
                <a:sym typeface="+mn-ea"/>
              </a:rPr>
              <a:t>增强市场响应能</a:t>
            </a:r>
            <a:r>
              <a:rPr lang="zh-CN" altLang="en-US" sz="1100" dirty="0" smtClean="0">
                <a:latin typeface="华文楷体" panose="02010600040101010101" pitchFamily="2" charset="-122"/>
                <a:ea typeface="华文楷体" panose="02010600040101010101" pitchFamily="2" charset="-122"/>
                <a:sym typeface="+mn-ea"/>
              </a:rPr>
              <a:t>力</a:t>
            </a:r>
            <a:r>
              <a:rPr lang="zh-CN" altLang="en-US" sz="1100" dirty="0" smtClean="0">
                <a:latin typeface="华文楷体" panose="02010600040101010101" pitchFamily="2" charset="-122"/>
                <a:ea typeface="华文楷体" panose="02010600040101010101" pitchFamily="2" charset="-122"/>
              </a:rPr>
              <a:t>；</a:t>
            </a:r>
          </a:p>
          <a:p>
            <a:pPr algn="just">
              <a:lnSpc>
                <a:spcPts val="1950"/>
              </a:lnSpc>
            </a:pPr>
            <a:r>
              <a:rPr lang="en-US" altLang="zh-CN" sz="1100" dirty="0" smtClean="0">
                <a:latin typeface="华文楷体" panose="02010600040101010101" pitchFamily="2" charset="-122"/>
                <a:ea typeface="华文楷体" panose="02010600040101010101" pitchFamily="2" charset="-122"/>
              </a:rPr>
              <a:t>3.</a:t>
            </a:r>
            <a:r>
              <a:rPr lang="en-US" altLang="zh-CN" sz="1100" b="1" dirty="0" smtClean="0">
                <a:solidFill>
                  <a:srgbClr val="303BCA">
                    <a:alpha val="100000"/>
                  </a:srgbClr>
                </a:solidFill>
                <a:latin typeface="微软雅黑" panose="020B0503020204020204" charset="-122"/>
                <a:ea typeface="微软雅黑" panose="020B0503020204020204" charset="-122"/>
                <a:cs typeface="微软雅黑" panose="020B0503020204020204" charset="-122"/>
                <a:sym typeface="+mn-ea"/>
              </a:rPr>
              <a:t> </a:t>
            </a:r>
            <a:r>
              <a:rPr lang="en-US" altLang="zh-CN" sz="1100" dirty="0" err="1" smtClean="0">
                <a:latin typeface="华文楷体" panose="02010600040101010101" pitchFamily="2" charset="-122"/>
                <a:ea typeface="华文楷体" panose="02010600040101010101" pitchFamily="2" charset="-122"/>
                <a:sym typeface="+mn-ea"/>
              </a:rPr>
              <a:t>提升安全管理水平</a:t>
            </a:r>
            <a:r>
              <a:rPr lang="zh-CN" altLang="en-US" sz="1100" dirty="0" smtClean="0">
                <a:latin typeface="华文楷体" panose="02010600040101010101" pitchFamily="2" charset="-122"/>
                <a:ea typeface="华文楷体" panose="02010600040101010101" pitchFamily="2" charset="-122"/>
              </a:rPr>
              <a:t>；                                       </a:t>
            </a:r>
            <a:r>
              <a:rPr lang="en-US" altLang="zh-CN" sz="1100" dirty="0" smtClean="0">
                <a:latin typeface="华文楷体" panose="02010600040101010101" pitchFamily="2" charset="-122"/>
                <a:ea typeface="华文楷体" panose="02010600040101010101" pitchFamily="2" charset="-122"/>
              </a:rPr>
              <a:t>4.</a:t>
            </a:r>
            <a:r>
              <a:rPr lang="zh-CN" altLang="en-US" sz="1100" dirty="0" smtClean="0">
                <a:latin typeface="华文楷体" panose="02010600040101010101" pitchFamily="2" charset="-122"/>
                <a:ea typeface="华文楷体" panose="02010600040101010101" pitchFamily="2" charset="-122"/>
              </a:rPr>
              <a:t>提升生产效率；</a:t>
            </a:r>
            <a:endParaRPr lang="zh-CN" altLang="en-US" sz="1100" dirty="0">
              <a:latin typeface="华文楷体" panose="02010600040101010101" pitchFamily="2" charset="-122"/>
              <a:ea typeface="华文楷体" panose="02010600040101010101" pitchFamily="2" charset="-122"/>
            </a:endParaRPr>
          </a:p>
          <a:p>
            <a:pPr algn="just">
              <a:lnSpc>
                <a:spcPts val="1950"/>
              </a:lnSpc>
            </a:pPr>
            <a:r>
              <a:rPr lang="en-US" altLang="zh-CN" sz="1100" dirty="0">
                <a:latin typeface="华文楷体" panose="02010600040101010101" pitchFamily="2" charset="-122"/>
                <a:ea typeface="华文楷体" panose="02010600040101010101" pitchFamily="2" charset="-122"/>
              </a:rPr>
              <a:t>5. </a:t>
            </a:r>
            <a:r>
              <a:rPr lang="zh-CN" altLang="en-US" sz="1100" dirty="0" smtClean="0">
                <a:latin typeface="华文楷体" panose="02010600040101010101" pitchFamily="2" charset="-122"/>
                <a:ea typeface="华文楷体" panose="02010600040101010101" pitchFamily="2" charset="-122"/>
              </a:rPr>
              <a:t>提高决策效率；                                               </a:t>
            </a:r>
            <a:r>
              <a:rPr lang="en-US" altLang="zh-CN" sz="1100" dirty="0">
                <a:latin typeface="华文楷体" panose="02010600040101010101" pitchFamily="2" charset="-122"/>
                <a:ea typeface="华文楷体" panose="02010600040101010101" pitchFamily="2" charset="-122"/>
              </a:rPr>
              <a:t>6</a:t>
            </a:r>
            <a:r>
              <a:rPr lang="en-US" altLang="zh-CN" sz="1100" dirty="0" smtClean="0">
                <a:latin typeface="华文楷体" panose="02010600040101010101" pitchFamily="2" charset="-122"/>
                <a:ea typeface="华文楷体" panose="02010600040101010101" pitchFamily="2" charset="-122"/>
              </a:rPr>
              <a:t>.</a:t>
            </a:r>
            <a:r>
              <a:rPr lang="zh-CN" altLang="en-US" sz="1100" dirty="0" smtClean="0">
                <a:latin typeface="华文楷体" panose="02010600040101010101" pitchFamily="2" charset="-122"/>
                <a:ea typeface="华文楷体" panose="02010600040101010101" pitchFamily="2" charset="-122"/>
              </a:rPr>
              <a:t>人才培养与激励；</a:t>
            </a:r>
            <a:endParaRPr lang="zh-CN" altLang="en-US" sz="1100" dirty="0">
              <a:latin typeface="华文楷体" panose="02010600040101010101" pitchFamily="2" charset="-122"/>
              <a:ea typeface="华文楷体" panose="02010600040101010101" pitchFamily="2" charset="-122"/>
            </a:endParaRP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572878" y="4316737"/>
            <a:ext cx="1521098" cy="468938"/>
            <a:chOff x="461777" y="5641159"/>
            <a:chExt cx="1872120"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61777" y="564115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927553" y="4739709"/>
            <a:ext cx="4936973" cy="1118255"/>
          </a:xfrm>
          <a:prstGeom prst="rect">
            <a:avLst/>
          </a:prstGeom>
          <a:noFill/>
        </p:spPr>
        <p:txBody>
          <a:bodyPr wrap="square" rtlCol="0">
            <a:spAutoFit/>
          </a:bodyPr>
          <a:lstStyle/>
          <a:p>
            <a:pPr algn="just">
              <a:lnSpc>
                <a:spcPts val="1950"/>
              </a:lnSpc>
            </a:pPr>
            <a:r>
              <a:rPr lang="zh-CN" altLang="en-US" sz="1100" dirty="0" smtClean="0">
                <a:latin typeface="华文楷体" panose="02010600040101010101" pitchFamily="2" charset="-122"/>
                <a:ea typeface="华文楷体" panose="02010600040101010101" pitchFamily="2" charset="-122"/>
              </a:rPr>
              <a:t>生产自动化（</a:t>
            </a:r>
            <a:r>
              <a:rPr lang="en-US" altLang="zh-CN" sz="1100" dirty="0" smtClean="0">
                <a:latin typeface="华文楷体" panose="02010600040101010101" pitchFamily="2" charset="-122"/>
                <a:ea typeface="华文楷体" panose="02010600040101010101" pitchFamily="2" charset="-122"/>
              </a:rPr>
              <a:t>DCS</a:t>
            </a:r>
            <a:r>
              <a:rPr lang="zh-CN" altLang="en-US" sz="1100" dirty="0" smtClean="0">
                <a:latin typeface="华文楷体" panose="02010600040101010101" pitchFamily="2" charset="-122"/>
                <a:ea typeface="华文楷体" panose="02010600040101010101" pitchFamily="2" charset="-122"/>
              </a:rPr>
              <a:t>）提升</a:t>
            </a:r>
            <a:r>
              <a:rPr lang="en-US" altLang="zh-CN" sz="1100" dirty="0" err="1" smtClean="0">
                <a:latin typeface="华文楷体" panose="02010600040101010101" pitchFamily="2" charset="-122"/>
                <a:ea typeface="华文楷体" panose="02010600040101010101" pitchFamily="2" charset="-122"/>
              </a:rPr>
              <a:t>系统</a:t>
            </a:r>
            <a:r>
              <a:rPr lang="zh-CN" altLang="en-US" sz="1100" dirty="0" smtClean="0">
                <a:latin typeface="华文楷体" panose="02010600040101010101" pitchFamily="2" charset="-122"/>
                <a:ea typeface="华文楷体" panose="02010600040101010101" pitchFamily="2" charset="-122"/>
              </a:rPr>
              <a:t>采用</a:t>
            </a:r>
            <a:r>
              <a:rPr lang="en-US" altLang="zh-CN" sz="1100" dirty="0" err="1" smtClean="0">
                <a:latin typeface="华文楷体" panose="02010600040101010101" pitchFamily="2" charset="-122"/>
                <a:ea typeface="华文楷体" panose="02010600040101010101" pitchFamily="2" charset="-122"/>
              </a:rPr>
              <a:t>数字化技术实时收集和分析生产数据，及时预警潜在的安全风险</a:t>
            </a:r>
            <a:r>
              <a:rPr lang="zh-CN" altLang="en-US" sz="1100" dirty="0" smtClean="0">
                <a:latin typeface="华文楷体" panose="02010600040101010101" pitchFamily="2" charset="-122"/>
                <a:ea typeface="华文楷体" panose="02010600040101010101" pitchFamily="2" charset="-122"/>
              </a:rPr>
              <a:t>、引入德国布鲁克傅里叶红外等检测系统为过程质量控制定性分析提供有力支持。金蝶星空云管理系统企业ERP、商城、物流系统与财务系统融合，实现数据共享与流程协同，提升综合管理效率。</a:t>
            </a:r>
          </a:p>
        </p:txBody>
      </p:sp>
      <p:grpSp>
        <p:nvGrpSpPr>
          <p:cNvPr id="8" name="组合 35">
            <a:extLst>
              <a:ext uri="{FF2B5EF4-FFF2-40B4-BE49-F238E27FC236}">
                <a16:creationId xmlns:a16="http://schemas.microsoft.com/office/drawing/2014/main" xmlns="" id="{AE709374-9AA6-4A29-83A2-7F56FE40A14B}"/>
              </a:ext>
            </a:extLst>
          </p:cNvPr>
          <p:cNvGrpSpPr/>
          <p:nvPr/>
        </p:nvGrpSpPr>
        <p:grpSpPr>
          <a:xfrm>
            <a:off x="506777" y="8263562"/>
            <a:ext cx="1361971" cy="709001"/>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1838325" y="8349565"/>
            <a:ext cx="3962298" cy="1118255"/>
          </a:xfrm>
          <a:prstGeom prst="rect">
            <a:avLst/>
          </a:prstGeom>
          <a:noFill/>
        </p:spPr>
        <p:txBody>
          <a:bodyPr wrap="square" rtlCol="0">
            <a:spAutoFit/>
          </a:bodyPr>
          <a:lstStyle/>
          <a:p>
            <a:pPr indent="-228600" algn="just">
              <a:lnSpc>
                <a:spcPts val="1950"/>
              </a:lnSpc>
              <a:buAutoNum type="arabicPeriod"/>
            </a:pPr>
            <a:r>
              <a:rPr lang="en-US" altLang="zh-CN" sz="1100" dirty="0" smtClean="0">
                <a:latin typeface="华文楷体" panose="02010600040101010101" pitchFamily="2" charset="-122"/>
                <a:ea typeface="华文楷体" panose="02010600040101010101" pitchFamily="2" charset="-122"/>
              </a:rPr>
              <a:t>降低人力成本20%</a:t>
            </a:r>
          </a:p>
          <a:p>
            <a:pPr indent="-228600" algn="just">
              <a:lnSpc>
                <a:spcPts val="1950"/>
              </a:lnSpc>
              <a:buAutoNum type="arabicPeriod"/>
            </a:pPr>
            <a:r>
              <a:rPr lang="en-US" altLang="zh-CN" sz="1100" dirty="0" smtClean="0">
                <a:latin typeface="华文楷体" panose="02010600040101010101" pitchFamily="2" charset="-122"/>
                <a:ea typeface="华文楷体" panose="02010600040101010101" pitchFamily="2" charset="-122"/>
              </a:rPr>
              <a:t>提高生产效率15%</a:t>
            </a:r>
          </a:p>
          <a:p>
            <a:pPr indent="-228600" algn="just">
              <a:lnSpc>
                <a:spcPts val="1950"/>
              </a:lnSpc>
              <a:buAutoNum type="arabicPeriod"/>
            </a:pPr>
            <a:r>
              <a:rPr lang="en-US" altLang="zh-CN" sz="1100" dirty="0" smtClean="0">
                <a:latin typeface="华文楷体" panose="02010600040101010101" pitchFamily="2" charset="-122"/>
                <a:ea typeface="华文楷体" panose="02010600040101010101" pitchFamily="2" charset="-122"/>
              </a:rPr>
              <a:t>降低能源消耗11%</a:t>
            </a:r>
          </a:p>
          <a:p>
            <a:pPr indent="-228600" algn="just">
              <a:lnSpc>
                <a:spcPts val="1950"/>
              </a:lnSpc>
              <a:buAutoNum type="arabicPeriod"/>
            </a:pPr>
            <a:endParaRPr lang="zh-CN" altLang="en-US" sz="1100" dirty="0">
              <a:latin typeface="华文楷体" panose="02010600040101010101" pitchFamily="2" charset="-122"/>
              <a:ea typeface="华文楷体" panose="02010600040101010101" pitchFamily="2" charset="-122"/>
            </a:endParaRPr>
          </a:p>
        </p:txBody>
      </p:sp>
      <p:pic>
        <p:nvPicPr>
          <p:cNvPr id="19" name="图片 18"/>
          <p:cNvPicPr>
            <a:picLocks noChangeAspect="1"/>
          </p:cNvPicPr>
          <p:nvPr/>
        </p:nvPicPr>
        <p:blipFill>
          <a:blip r:embed="rId10" cstate="print"/>
          <a:stretch>
            <a:fillRect/>
          </a:stretch>
        </p:blipFill>
        <p:spPr>
          <a:xfrm>
            <a:off x="3675063" y="914400"/>
            <a:ext cx="2630487" cy="1685925"/>
          </a:xfrm>
          <a:prstGeom prst="rect">
            <a:avLst/>
          </a:prstGeom>
          <a:noFill/>
          <a:ln>
            <a:noFill/>
          </a:ln>
        </p:spPr>
      </p:pic>
      <p:pic>
        <p:nvPicPr>
          <p:cNvPr id="20" name="图片 19"/>
          <p:cNvPicPr>
            <a:picLocks noChangeAspect="1"/>
          </p:cNvPicPr>
          <p:nvPr>
            <p:custDataLst>
              <p:tags r:id="rId1"/>
            </p:custDataLst>
          </p:nvPr>
        </p:nvPicPr>
        <p:blipFill>
          <a:blip r:embed="rId11" cstate="print"/>
          <a:stretch>
            <a:fillRect/>
          </a:stretch>
        </p:blipFill>
        <p:spPr>
          <a:xfrm>
            <a:off x="914400" y="5934075"/>
            <a:ext cx="4876800" cy="2185670"/>
          </a:xfrm>
          <a:prstGeom prst="rect">
            <a:avLst/>
          </a:prstGeom>
        </p:spPr>
      </p:pic>
    </p:spTree>
    <p:extLst>
      <p:ext uri="{BB962C8B-B14F-4D97-AF65-F5344CB8AC3E}">
        <p14:creationId xmlns:p14="http://schemas.microsoft.com/office/powerpoint/2010/main" xmlns="" val="2835616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B3B492DF-B887-D713-F835-C833070344C2}"/>
              </a:ext>
            </a:extLst>
          </p:cNvPr>
          <p:cNvSpPr txBox="1">
            <a:spLocks/>
          </p:cNvSpPr>
          <p:nvPr/>
        </p:nvSpPr>
        <p:spPr>
          <a:xfrm>
            <a:off x="563082" y="274219"/>
            <a:ext cx="2965815" cy="324630"/>
          </a:xfrm>
          <a:prstGeom prst="rect">
            <a:avLst/>
          </a:prstGeom>
        </p:spPr>
        <p:txBody>
          <a:bodyPr vert="horz" lIns="91440" tIns="45720" rIns="91440" bIns="45720" rtlCol="0" anchor="ctr">
            <a:normAutofit fontScale="52500" lnSpcReduction="20000"/>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zh-CN" altLang="zh-CN" sz="1463"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63"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kumimoji="0" lang="en-US" altLang="zh-CN" sz="2300" b="1" i="0" u="none" strike="noStrike" kern="100" cap="none" spc="0" normalizeH="0" baseline="0" noProof="0" dirty="0" smtClean="0">
                <a:ln>
                  <a:noFill/>
                </a:ln>
                <a:solidFill>
                  <a:srgbClr val="4472C4"/>
                </a:solidFill>
                <a:effectLst/>
                <a:uLnTx/>
                <a:uFillTx/>
                <a:latin typeface="黑体" panose="02010609060101010101" pitchFamily="49" charset="-122"/>
                <a:ea typeface="仿宋_GB2312" panose="02010609030101010101" pitchFamily="49" charset="-122"/>
                <a:cs typeface="Times New Roman" panose="02020603050405020304" pitchFamily="18" charset="0"/>
              </a:rPr>
              <a:t>01 </a:t>
            </a:r>
            <a:r>
              <a:rPr kumimoji="0" lang="zh-CN" altLang="en-US" sz="2300" b="1" i="0" u="none" strike="noStrike" kern="100" cap="none" spc="0" normalizeH="0" baseline="0" noProof="0" dirty="0" smtClean="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rPr>
              <a:t>昆明鹏翼达气体产品有限公司</a:t>
            </a:r>
            <a:endParaRPr kumimoji="0" lang="zh-CN" altLang="en-US" sz="23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标题 6"/>
          <p:cNvSpPr txBox="1">
            <a:spLocks/>
          </p:cNvSpPr>
          <p:nvPr/>
        </p:nvSpPr>
        <p:spPr>
          <a:xfrm>
            <a:off x="2356995" y="594747"/>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pic>
        <p:nvPicPr>
          <p:cNvPr id="1026" name="Picture 2"/>
          <p:cNvPicPr>
            <a:picLocks noChangeAspect="1" noChangeArrowheads="1"/>
          </p:cNvPicPr>
          <p:nvPr/>
        </p:nvPicPr>
        <p:blipFill>
          <a:blip r:embed="rId2" cstate="print"/>
          <a:srcRect/>
          <a:stretch>
            <a:fillRect/>
          </a:stretch>
        </p:blipFill>
        <p:spPr bwMode="auto">
          <a:xfrm>
            <a:off x="438150" y="1076187"/>
            <a:ext cx="5714999" cy="275762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57200" y="4073506"/>
            <a:ext cx="5695950" cy="2584469"/>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495300" y="6832353"/>
            <a:ext cx="5648325" cy="2578346"/>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713152" y="381208"/>
            <a:ext cx="2786063" cy="324630"/>
          </a:xfrm>
        </p:spPr>
        <p:txBody>
          <a:bodyPr>
            <a:normAutofit fontScale="90000"/>
          </a:bodyPr>
          <a:lstStyle/>
          <a:p>
            <a:pPr algn="l"/>
            <a: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t/>
            </a:r>
            <a:br>
              <a:rPr lang="zh-CN" altLang="zh-CN" sz="1463" kern="100" dirty="0">
                <a:latin typeface="Times New Roman" panose="02020603050405020304" pitchFamily="18" charset="0"/>
                <a:ea typeface="仿宋_GB2312" panose="02010609030101010101" pitchFamily="49" charset="-122"/>
                <a:cs typeface="Times New Roman" panose="02020603050405020304" pitchFamily="18" charset="0"/>
              </a:rPr>
            </a:br>
            <a:r>
              <a:rPr lang="en-US" altLang="zh-CN" sz="17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rPr>
              <a:t>02    </a:t>
            </a:r>
            <a:r>
              <a:rPr lang="zh-CN" altLang="en-US" sz="1600" b="1" kern="100" dirty="0" smtClean="0">
                <a:solidFill>
                  <a:srgbClr val="4472C4"/>
                </a:solidFill>
                <a:latin typeface="Times New Roman" panose="02020603050405020304" pitchFamily="18" charset="0"/>
                <a:ea typeface="黑体" panose="02010609060101010101" pitchFamily="49" charset="-122"/>
                <a:cs typeface="Times New Roman" panose="02020603050405020304" pitchFamily="18" charset="0"/>
              </a:rPr>
              <a:t>云南天耀化工有限公司</a:t>
            </a:r>
            <a:endParaRPr lang="zh-CN" altLang="en-US" sz="1600" b="1" kern="100" dirty="0">
              <a:solidFill>
                <a:srgbClr val="4472C4"/>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619125" y="766749"/>
            <a:ext cx="2848197" cy="1556236"/>
          </a:xfrm>
        </p:spPr>
        <p:txBody>
          <a:bodyPr>
            <a:noAutofit/>
          </a:bodyPr>
          <a:lstStyle/>
          <a:p>
            <a:pPr algn="just">
              <a:lnSpc>
                <a:spcPts val="1950"/>
              </a:lnSpc>
              <a:spcBef>
                <a:spcPts val="0"/>
              </a:spcBef>
            </a:pP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rPr>
              <a:t>云南天耀化工有限公司专业从事精细磷化工产品的研发、生产运营。注册资本为人民币</a:t>
            </a: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rPr>
              <a:t>1500</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rPr>
              <a:t>万元，占地面积</a:t>
            </a: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rPr>
              <a:t>4</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rPr>
              <a:t>万平方米，年产值</a:t>
            </a: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rPr>
              <a:t>1.3</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rPr>
              <a:t>亿元。公司先后获得“国家高新技术企业”昆明市科技创新型试点企业、云南省科技型中小企业、国家科技型中小企业等殊荣。</a:t>
            </a:r>
            <a:endParaRPr lang="zh-CN" altLang="en-US" sz="1100" dirty="0">
              <a:latin typeface="华文楷体" panose="02010600040101010101" pitchFamily="2" charset="-122"/>
              <a:ea typeface="华文楷体" panose="02010600040101010101" pitchFamily="2" charset="-122"/>
            </a:endParaRP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636025"/>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45273" y="2993236"/>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2"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815689" y="3425211"/>
            <a:ext cx="5032218" cy="861774"/>
          </a:xfrm>
          <a:prstGeom prst="rect">
            <a:avLst/>
          </a:prstGeom>
          <a:noFill/>
        </p:spPr>
        <p:txBody>
          <a:bodyPr wrap="square" rtlCol="0">
            <a:spAutoFit/>
          </a:bodyPr>
          <a:lstStyle/>
          <a:p>
            <a:pPr marL="228600" indent="-228600" algn="just">
              <a:lnSpc>
                <a:spcPts val="1950"/>
              </a:lnSpc>
              <a:buAutoNum type="arabicPeriod"/>
            </a:pPr>
            <a:r>
              <a:rPr lang="zh-CN" altLang="en-US" sz="1100" dirty="0" smtClean="0">
                <a:latin typeface="华文楷体" panose="02010600040101010101" pitchFamily="2" charset="-122"/>
                <a:ea typeface="华文楷体" panose="02010600040101010101" pitchFamily="2" charset="-122"/>
              </a:rPr>
              <a:t>建设</a:t>
            </a:r>
            <a:r>
              <a:rPr lang="en-US" altLang="zh-CN" sz="1100" dirty="0" smtClean="0">
                <a:latin typeface="华文楷体" panose="02010600040101010101" pitchFamily="2" charset="-122"/>
                <a:ea typeface="华文楷体" panose="02010600040101010101" pitchFamily="2" charset="-122"/>
              </a:rPr>
              <a:t>“</a:t>
            </a:r>
            <a:r>
              <a:rPr lang="zh-CN" altLang="en-US" sz="1100" dirty="0" smtClean="0">
                <a:latin typeface="华文楷体" panose="02010600040101010101" pitchFamily="2" charset="-122"/>
                <a:ea typeface="华文楷体" panose="02010600040101010101" pitchFamily="2" charset="-122"/>
              </a:rPr>
              <a:t>工业互联网</a:t>
            </a:r>
            <a:r>
              <a:rPr lang="en-US" altLang="zh-CN" sz="1100" dirty="0" smtClean="0">
                <a:latin typeface="华文楷体" panose="02010600040101010101" pitchFamily="2" charset="-122"/>
                <a:ea typeface="华文楷体" panose="02010600040101010101" pitchFamily="2" charset="-122"/>
              </a:rPr>
              <a:t>+</a:t>
            </a:r>
            <a:r>
              <a:rPr lang="zh-CN" altLang="en-US" sz="1100" dirty="0" smtClean="0">
                <a:latin typeface="华文楷体" panose="02010600040101010101" pitchFamily="2" charset="-122"/>
                <a:ea typeface="华文楷体" panose="02010600040101010101" pitchFamily="2" charset="-122"/>
              </a:rPr>
              <a:t>危化安全生产</a:t>
            </a:r>
            <a:r>
              <a:rPr lang="en-US" altLang="zh-CN" sz="1100" dirty="0" smtClean="0">
                <a:latin typeface="华文楷体" panose="02010600040101010101" pitchFamily="2" charset="-122"/>
                <a:ea typeface="华文楷体" panose="02010600040101010101" pitchFamily="2" charset="-122"/>
              </a:rPr>
              <a:t>”</a:t>
            </a:r>
            <a:r>
              <a:rPr lang="zh-CN" altLang="en-US" sz="1100" dirty="0" smtClean="0">
                <a:latin typeface="华文楷体" panose="02010600040101010101" pitchFamily="2" charset="-122"/>
                <a:ea typeface="华文楷体" panose="02010600040101010101" pitchFamily="2" charset="-122"/>
              </a:rPr>
              <a:t>中枢平台，构建三维建模、人员定位，实现安全生产、可视化管理，提高安全管理水平</a:t>
            </a:r>
            <a:endParaRPr lang="en-US" altLang="zh-CN" sz="1100" dirty="0" smtClean="0">
              <a:latin typeface="华文楷体" panose="02010600040101010101" pitchFamily="2" charset="-122"/>
              <a:ea typeface="华文楷体" panose="02010600040101010101" pitchFamily="2" charset="-122"/>
            </a:endParaRPr>
          </a:p>
          <a:p>
            <a:pPr marL="228600" indent="-228600" algn="just">
              <a:lnSpc>
                <a:spcPts val="1950"/>
              </a:lnSpc>
            </a:pPr>
            <a:r>
              <a:rPr lang="en-US" altLang="zh-CN" sz="1100" dirty="0" smtClean="0">
                <a:latin typeface="华文楷体" panose="02010600040101010101" pitchFamily="2" charset="-122"/>
                <a:ea typeface="华文楷体" panose="02010600040101010101" pitchFamily="2" charset="-122"/>
              </a:rPr>
              <a:t>2</a:t>
            </a:r>
            <a:r>
              <a:rPr lang="zh-CN" altLang="en-US" sz="1100" dirty="0" smtClean="0">
                <a:latin typeface="华文楷体" panose="02010600040101010101" pitchFamily="2" charset="-122"/>
                <a:ea typeface="华文楷体" panose="02010600040101010101" pitchFamily="2" charset="-122"/>
              </a:rPr>
              <a:t>、</a:t>
            </a:r>
            <a:r>
              <a:rPr lang="zh-CN" altLang="en-US" sz="1100" dirty="0" smtClean="0">
                <a:latin typeface="华文楷体" panose="02010600040101010101" pitchFamily="2" charset="-122"/>
                <a:ea typeface="华文楷体" panose="02010600040101010101" pitchFamily="2" charset="-122"/>
                <a:sym typeface="+mn-ea"/>
              </a:rPr>
              <a:t>安全生产综合监管平台建设，</a:t>
            </a:r>
            <a:r>
              <a:rPr lang="zh-CN" altLang="zh-CN" sz="1100" dirty="0" smtClean="0">
                <a:latin typeface="华文楷体" panose="02010600040101010101" pitchFamily="2" charset="-122"/>
                <a:ea typeface="华文楷体" panose="02010600040101010101" pitchFamily="2" charset="-122"/>
                <a:sym typeface="+mn-ea"/>
              </a:rPr>
              <a:t>数据汇聚及治理</a:t>
            </a:r>
            <a:r>
              <a:rPr lang="zh-CN" altLang="en-US" sz="1100" dirty="0" smtClean="0">
                <a:latin typeface="华文楷体" panose="02010600040101010101" pitchFamily="2" charset="-122"/>
                <a:ea typeface="华文楷体" panose="02010600040101010101" pitchFamily="2" charset="-122"/>
                <a:sym typeface="+mn-ea"/>
              </a:rPr>
              <a:t>、</a:t>
            </a:r>
            <a:r>
              <a:rPr lang="zh-CN" altLang="zh-CN" sz="1100" dirty="0" smtClean="0">
                <a:latin typeface="华文楷体" panose="02010600040101010101" pitchFamily="2" charset="-122"/>
                <a:ea typeface="华文楷体" panose="02010600040101010101" pitchFamily="2" charset="-122"/>
                <a:sym typeface="+mn-ea"/>
              </a:rPr>
              <a:t>物联网接入</a:t>
            </a:r>
            <a:r>
              <a:rPr lang="zh-CN" altLang="en-US" sz="1100" dirty="0" smtClean="0">
                <a:latin typeface="华文楷体" panose="02010600040101010101" pitchFamily="2" charset="-122"/>
                <a:ea typeface="华文楷体" panose="02010600040101010101" pitchFamily="2" charset="-122"/>
                <a:sym typeface="+mn-ea"/>
              </a:rPr>
              <a:t>和</a:t>
            </a:r>
            <a:r>
              <a:rPr lang="zh-CN" altLang="zh-CN" sz="1100" dirty="0" smtClean="0">
                <a:latin typeface="华文楷体" panose="02010600040101010101" pitchFamily="2" charset="-122"/>
                <a:ea typeface="华文楷体" panose="02010600040101010101" pitchFamily="2" charset="-122"/>
                <a:sym typeface="+mn-ea"/>
              </a:rPr>
              <a:t>三维</a:t>
            </a:r>
            <a:r>
              <a:rPr lang="en-US" altLang="zh-CN" sz="1100" dirty="0" smtClean="0">
                <a:latin typeface="华文楷体" panose="02010600040101010101" pitchFamily="2" charset="-122"/>
                <a:ea typeface="华文楷体" panose="02010600040101010101" pitchFamily="2" charset="-122"/>
                <a:sym typeface="+mn-ea"/>
              </a:rPr>
              <a:t>GIS</a:t>
            </a:r>
            <a:r>
              <a:rPr lang="zh-CN" altLang="zh-CN" sz="1100" dirty="0" smtClean="0">
                <a:latin typeface="华文楷体" panose="02010600040101010101" pitchFamily="2" charset="-122"/>
                <a:ea typeface="华文楷体" panose="02010600040101010101" pitchFamily="2" charset="-122"/>
                <a:sym typeface="+mn-ea"/>
              </a:rPr>
              <a:t>展示</a:t>
            </a:r>
            <a:r>
              <a:rPr lang="zh-CN" altLang="en-US" sz="1100" dirty="0" smtClean="0">
                <a:latin typeface="华文楷体" panose="02010600040101010101" pitchFamily="2" charset="-122"/>
                <a:ea typeface="华文楷体" panose="02010600040101010101" pitchFamily="2" charset="-122"/>
                <a:sym typeface="+mn-ea"/>
              </a:rPr>
              <a:t>。</a:t>
            </a:r>
            <a:endParaRPr lang="en-US" altLang="zh-CN" sz="1100" dirty="0" smtClean="0">
              <a:latin typeface="华文楷体" panose="02010600040101010101" pitchFamily="2" charset="-122"/>
              <a:ea typeface="华文楷体" panose="02010600040101010101" pitchFamily="2" charset="-122"/>
            </a:endParaRPr>
          </a:p>
        </p:txBody>
      </p:sp>
      <p:grpSp>
        <p:nvGrpSpPr>
          <p:cNvPr id="37" name="组合 36">
            <a:extLst>
              <a:ext uri="{FF2B5EF4-FFF2-40B4-BE49-F238E27FC236}">
                <a16:creationId xmlns:a16="http://schemas.microsoft.com/office/drawing/2014/main" xmlns="" id="{61920333-51CA-F237-B954-46471C2271B2}"/>
              </a:ext>
            </a:extLst>
          </p:cNvPr>
          <p:cNvGrpSpPr/>
          <p:nvPr/>
        </p:nvGrpSpPr>
        <p:grpSpPr>
          <a:xfrm>
            <a:off x="664140" y="4267781"/>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882503" y="4740595"/>
            <a:ext cx="5071730" cy="1374735"/>
          </a:xfrm>
          <a:prstGeom prst="rect">
            <a:avLst/>
          </a:prstGeom>
          <a:noFill/>
        </p:spPr>
        <p:txBody>
          <a:bodyPr wrap="square" rtlCol="0">
            <a:spAutoFit/>
          </a:bodyPr>
          <a:lstStyle/>
          <a:p>
            <a:pPr algn="just">
              <a:lnSpc>
                <a:spcPts val="1950"/>
              </a:lnSpc>
            </a:pPr>
            <a:r>
              <a:rPr lang="en-US" altLang="zh-CN" sz="1100" b="1" dirty="0" smtClean="0">
                <a:latin typeface="华文楷体" panose="02010600040101010101" pitchFamily="2" charset="-122"/>
                <a:ea typeface="华文楷体" panose="02010600040101010101" pitchFamily="2" charset="-122"/>
                <a:sym typeface="+mn-ea"/>
              </a:rPr>
              <a:t>“</a:t>
            </a:r>
            <a:r>
              <a:rPr lang="zh-CN" altLang="en-US" sz="1100" b="1" dirty="0" smtClean="0">
                <a:latin typeface="华文楷体" panose="02010600040101010101" pitchFamily="2" charset="-122"/>
                <a:ea typeface="华文楷体" panose="02010600040101010101" pitchFamily="2" charset="-122"/>
                <a:sym typeface="+mn-ea"/>
              </a:rPr>
              <a:t>工业互联网</a:t>
            </a:r>
            <a:r>
              <a:rPr lang="en-US" altLang="zh-CN" sz="1100" b="1" dirty="0" smtClean="0">
                <a:latin typeface="华文楷体" panose="02010600040101010101" pitchFamily="2" charset="-122"/>
                <a:ea typeface="华文楷体" panose="02010600040101010101" pitchFamily="2" charset="-122"/>
                <a:sym typeface="+mn-ea"/>
              </a:rPr>
              <a:t>+</a:t>
            </a:r>
            <a:r>
              <a:rPr lang="zh-CN" altLang="en-US" sz="1100" b="1" dirty="0" smtClean="0">
                <a:latin typeface="华文楷体" panose="02010600040101010101" pitchFamily="2" charset="-122"/>
                <a:ea typeface="华文楷体" panose="02010600040101010101" pitchFamily="2" charset="-122"/>
                <a:sym typeface="+mn-ea"/>
              </a:rPr>
              <a:t>危化安全生产</a:t>
            </a:r>
            <a:r>
              <a:rPr lang="en-US" altLang="zh-CN" sz="1100" b="1" dirty="0" smtClean="0">
                <a:latin typeface="华文楷体" panose="02010600040101010101" pitchFamily="2" charset="-122"/>
                <a:ea typeface="华文楷体" panose="02010600040101010101" pitchFamily="2" charset="-122"/>
                <a:sym typeface="+mn-ea"/>
              </a:rPr>
              <a:t>”</a:t>
            </a:r>
            <a:r>
              <a:rPr lang="zh-CN" altLang="en-US" sz="1100" b="1" dirty="0" smtClean="0">
                <a:latin typeface="华文楷体" panose="02010600040101010101" pitchFamily="2" charset="-122"/>
                <a:ea typeface="华文楷体" panose="02010600040101010101" pitchFamily="2" charset="-122"/>
                <a:sym typeface="+mn-ea"/>
              </a:rPr>
              <a:t>中枢平台</a:t>
            </a:r>
            <a:r>
              <a:rPr lang="zh-CN" altLang="en-US" sz="1100" b="1" dirty="0" smtClean="0">
                <a:latin typeface="华文楷体" panose="02010600040101010101" pitchFamily="2" charset="-122"/>
                <a:ea typeface="华文楷体" panose="02010600040101010101" pitchFamily="2" charset="-122"/>
              </a:rPr>
              <a:t>：</a:t>
            </a:r>
            <a:r>
              <a:rPr lang="zh-CN" altLang="zh-CN" sz="1100" dirty="0" smtClean="0">
                <a:latin typeface="华文楷体" panose="02010600040101010101" pitchFamily="2" charset="-122"/>
                <a:ea typeface="华文楷体" panose="02010600040101010101" pitchFamily="2" charset="-122"/>
                <a:sym typeface="+mn-ea"/>
              </a:rPr>
              <a:t>通过数据清洗、数据转换、数据对比、数据关联、数据标识、特征提取及标签设计等步骤，实现元数据管理、数据质量管理、数据架构设计、数据建模和设计、数据存储和操作、数据安全、数据集成和互操作、文件和内容管理、参考数据和主数据管理、数据仓库和业务智能、数据生命周期管理等功能</a:t>
            </a:r>
            <a:r>
              <a:rPr lang="zh-CN" altLang="en-US" sz="1100" dirty="0" smtClean="0">
                <a:latin typeface="华文楷体" panose="02010600040101010101" pitchFamily="2" charset="-122"/>
                <a:ea typeface="华文楷体" panose="02010600040101010101" pitchFamily="2" charset="-122"/>
                <a:sym typeface="+mn-ea"/>
              </a:rPr>
              <a:t>。</a:t>
            </a:r>
            <a:endParaRPr lang="zh-CN" altLang="en-US" sz="1100" dirty="0">
              <a:latin typeface="华文楷体" panose="02010600040101010101" pitchFamily="2" charset="-122"/>
              <a:ea typeface="华文楷体" panose="02010600040101010101" pitchFamily="2" charset="-122"/>
              <a:sym typeface="+mn-ea"/>
            </a:endParaRPr>
          </a:p>
        </p:txBody>
      </p:sp>
      <p:grpSp>
        <p:nvGrpSpPr>
          <p:cNvPr id="36" name="组合 35">
            <a:extLst>
              <a:ext uri="{FF2B5EF4-FFF2-40B4-BE49-F238E27FC236}">
                <a16:creationId xmlns:a16="http://schemas.microsoft.com/office/drawing/2014/main" xmlns="" id="{AE709374-9AA6-4A29-83A2-7F56FE40A14B}"/>
              </a:ext>
            </a:extLst>
          </p:cNvPr>
          <p:cNvGrpSpPr/>
          <p:nvPr/>
        </p:nvGrpSpPr>
        <p:grpSpPr>
          <a:xfrm>
            <a:off x="360356" y="8413304"/>
            <a:ext cx="1361971" cy="709001"/>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1733107" y="8274784"/>
            <a:ext cx="4540102" cy="1631216"/>
          </a:xfrm>
          <a:prstGeom prst="rect">
            <a:avLst/>
          </a:prstGeom>
          <a:noFill/>
        </p:spPr>
        <p:txBody>
          <a:bodyPr wrap="square" rtlCol="0">
            <a:spAutoFit/>
          </a:bodyPr>
          <a:lstStyle/>
          <a:p>
            <a:pPr algn="just">
              <a:lnSpc>
                <a:spcPts val="1950"/>
              </a:lnSpc>
            </a:pPr>
            <a:r>
              <a:rPr lang="en-US" altLang="zh-CN" sz="1100" dirty="0">
                <a:latin typeface="华文楷体" panose="02010600040101010101" pitchFamily="2" charset="-122"/>
                <a:ea typeface="华文楷体" panose="02010600040101010101" pitchFamily="2" charset="-122"/>
              </a:rPr>
              <a:t>1</a:t>
            </a:r>
            <a:r>
              <a:rPr lang="en-US" altLang="zh-CN" sz="1100" dirty="0" smtClean="0">
                <a:latin typeface="华文楷体" panose="02010600040101010101" pitchFamily="2" charset="-122"/>
                <a:ea typeface="华文楷体" panose="02010600040101010101" pitchFamily="2" charset="-122"/>
              </a:rPr>
              <a:t>.</a:t>
            </a:r>
            <a:r>
              <a:rPr lang="zh-CN" altLang="zh-CN" sz="1100" dirty="0" smtClean="0">
                <a:latin typeface="华文楷体" panose="02010600040101010101" pitchFamily="2" charset="-122"/>
                <a:ea typeface="华文楷体" panose="02010600040101010101" pitchFamily="2" charset="-122"/>
                <a:sym typeface="+mn-ea"/>
              </a:rPr>
              <a:t>建立</a:t>
            </a:r>
            <a:r>
              <a:rPr lang="zh-CN" altLang="en-US" sz="1100" dirty="0" smtClean="0">
                <a:latin typeface="华文楷体" panose="02010600040101010101" pitchFamily="2" charset="-122"/>
                <a:ea typeface="华文楷体" panose="02010600040101010101" pitchFamily="2" charset="-122"/>
                <a:sym typeface="+mn-ea"/>
              </a:rPr>
              <a:t>了</a:t>
            </a:r>
            <a:r>
              <a:rPr lang="zh-CN" altLang="zh-CN" sz="1100" dirty="0" smtClean="0">
                <a:latin typeface="华文楷体" panose="02010600040101010101" pitchFamily="2" charset="-122"/>
                <a:ea typeface="华文楷体" panose="02010600040101010101" pitchFamily="2" charset="-122"/>
                <a:sym typeface="+mn-ea"/>
              </a:rPr>
              <a:t>统筹规划可集中标准化管理的企业安全信息数据库</a:t>
            </a:r>
            <a:r>
              <a:rPr lang="zh-CN" altLang="en-US" sz="1100" dirty="0" smtClean="0">
                <a:latin typeface="华文楷体" panose="02010600040101010101" pitchFamily="2" charset="-122"/>
                <a:ea typeface="华文楷体" panose="02010600040101010101" pitchFamily="2" charset="-122"/>
                <a:sym typeface="+mn-ea"/>
              </a:rPr>
              <a:t>。</a:t>
            </a:r>
            <a:endParaRPr lang="en-US" altLang="zh-CN" sz="1100" dirty="0" smtClean="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2.</a:t>
            </a:r>
            <a:r>
              <a:rPr lang="zh-CN" altLang="en-US" sz="1100" dirty="0" smtClean="0">
                <a:latin typeface="华文楷体" panose="02010600040101010101" pitchFamily="2" charset="-122"/>
                <a:ea typeface="华文楷体" panose="02010600040101010101" pitchFamily="2" charset="-122"/>
              </a:rPr>
              <a:t>企业安全信息数据库建设与数字交付</a:t>
            </a:r>
            <a:r>
              <a:rPr lang="en-US" altLang="zh-CN" sz="1100" dirty="0" smtClean="0">
                <a:latin typeface="华文楷体" panose="02010600040101010101" pitchFamily="2" charset="-122"/>
                <a:ea typeface="华文楷体" panose="02010600040101010101" pitchFamily="2" charset="-122"/>
              </a:rPr>
              <a:t>MSDS APP</a:t>
            </a:r>
            <a:endParaRPr lang="zh-CN" altLang="en-US" sz="1100" dirty="0">
              <a:latin typeface="华文楷体" panose="02010600040101010101" pitchFamily="2" charset="-122"/>
              <a:ea typeface="华文楷体" panose="02010600040101010101" pitchFamily="2" charset="-122"/>
            </a:endParaRPr>
          </a:p>
          <a:p>
            <a:pPr algn="just">
              <a:lnSpc>
                <a:spcPts val="1950"/>
              </a:lnSpc>
            </a:pPr>
            <a:r>
              <a:rPr lang="en-US" altLang="zh-CN" sz="1100" dirty="0" smtClean="0">
                <a:latin typeface="华文楷体" panose="02010600040101010101" pitchFamily="2" charset="-122"/>
                <a:ea typeface="华文楷体" panose="02010600040101010101" pitchFamily="2" charset="-122"/>
              </a:rPr>
              <a:t>3.</a:t>
            </a:r>
            <a:r>
              <a:rPr lang="zh-CN" altLang="en-US" sz="1100" dirty="0" smtClean="0">
                <a:latin typeface="华文楷体" panose="02010600040101010101" pitchFamily="2" charset="-122"/>
                <a:ea typeface="华文楷体" panose="02010600040101010101" pitchFamily="2" charset="-122"/>
              </a:rPr>
              <a:t>智能事故与应急处置</a:t>
            </a:r>
            <a:r>
              <a:rPr lang="en-US" altLang="zh-CN" sz="1100" dirty="0" smtClean="0">
                <a:latin typeface="华文楷体" panose="02010600040101010101" pitchFamily="2" charset="-122"/>
                <a:ea typeface="华文楷体" panose="02010600040101010101" pitchFamily="2" charset="-122"/>
              </a:rPr>
              <a:t>APP </a:t>
            </a:r>
            <a:r>
              <a:rPr lang="zh-CN" altLang="en-US" sz="1100" dirty="0" smtClean="0">
                <a:latin typeface="华文楷体" panose="02010600040101010101" pitchFamily="2" charset="-122"/>
                <a:ea typeface="华文楷体" panose="02010600040101010101" pitchFamily="2" charset="-122"/>
              </a:rPr>
              <a:t>；</a:t>
            </a:r>
            <a:r>
              <a:rPr lang="zh-CN" altLang="en-US" sz="1100" dirty="0" smtClean="0">
                <a:latin typeface="华文楷体" panose="02010600040101010101" pitchFamily="2" charset="-122"/>
                <a:ea typeface="华文楷体" panose="02010600040101010101" pitchFamily="2" charset="-122"/>
                <a:sym typeface="+mn-ea"/>
              </a:rPr>
              <a:t>预测各特定对象安全生产风险发展趋势，实现风险研判，趋势分析，风险预警，动态监测，智能值守等功能。</a:t>
            </a:r>
          </a:p>
          <a:p>
            <a:pPr algn="just">
              <a:lnSpc>
                <a:spcPts val="1950"/>
              </a:lnSpc>
            </a:pPr>
            <a:r>
              <a:rPr lang="en-US" altLang="zh-CN" sz="1100" dirty="0" smtClean="0">
                <a:latin typeface="华文楷体" panose="02010600040101010101" pitchFamily="2" charset="-122"/>
                <a:ea typeface="华文楷体" panose="02010600040101010101" pitchFamily="2" charset="-122"/>
              </a:rPr>
              <a:t>4.</a:t>
            </a:r>
            <a:r>
              <a:rPr lang="zh-CN" altLang="en-US" sz="1100" dirty="0" smtClean="0">
                <a:latin typeface="华文楷体" panose="02010600040101010101" pitchFamily="2" charset="-122"/>
                <a:ea typeface="华文楷体" panose="02010600040101010101" pitchFamily="2" charset="-122"/>
                <a:sym typeface="+mn-ea"/>
              </a:rPr>
              <a:t>安全生产预警指数模型：定量化展示企业安全生产现状和趋势。</a:t>
            </a:r>
            <a:endParaRPr lang="zh-CN" altLang="zh-CN" sz="1100" dirty="0" smtClean="0">
              <a:latin typeface="华文楷体" panose="02010600040101010101" pitchFamily="2" charset="-122"/>
              <a:ea typeface="华文楷体" panose="02010600040101010101" pitchFamily="2" charset="-122"/>
              <a:sym typeface="+mn-ea"/>
            </a:endParaRPr>
          </a:p>
          <a:p>
            <a:pPr algn="just">
              <a:lnSpc>
                <a:spcPts val="1950"/>
              </a:lnSpc>
            </a:pPr>
            <a:endParaRPr lang="zh-CN" altLang="en-US" sz="1100" dirty="0">
              <a:latin typeface="华文楷体" panose="02010600040101010101" pitchFamily="2" charset="-122"/>
              <a:ea typeface="华文楷体" panose="02010600040101010101" pitchFamily="2" charset="-122"/>
            </a:endParaRPr>
          </a:p>
        </p:txBody>
      </p:sp>
      <p:pic>
        <p:nvPicPr>
          <p:cNvPr id="19" name="图片 18"/>
          <p:cNvPicPr>
            <a:picLocks noChangeAspect="1"/>
          </p:cNvPicPr>
          <p:nvPr/>
        </p:nvPicPr>
        <p:blipFill>
          <a:blip r:embed="rId10" cstate="print"/>
          <a:stretch>
            <a:fillRect/>
          </a:stretch>
        </p:blipFill>
        <p:spPr>
          <a:xfrm>
            <a:off x="3577610" y="719026"/>
            <a:ext cx="2903924" cy="1719374"/>
          </a:xfrm>
          <a:prstGeom prst="rect">
            <a:avLst/>
          </a:prstGeom>
          <a:effectLst>
            <a:softEdge rad="127000"/>
          </a:effectLst>
        </p:spPr>
      </p:pic>
      <p:pic>
        <p:nvPicPr>
          <p:cNvPr id="20" name="图片 19" descr="7b0a20202020227069636672616d65646573223a20222670666d36363734363234332626737074313535262662647431303026267764743235353026220a7d0a"/>
          <p:cNvPicPr>
            <a:picLocks noChangeAspect="1"/>
          </p:cNvPicPr>
          <p:nvPr/>
        </p:nvPicPr>
        <p:blipFill>
          <a:blip r:embed="rId11" cstate="print">
            <a:extLst>
              <a:ext uri="{BEBA8EAE-BF5A-486C-A8C5-ECC9F3942E4B}">
                <a14:imgProps xmlns:a14="http://schemas.microsoft.com/office/drawing/2010/main" xmlns="">
                  <a14:imgLayer r:embed="rId12"/>
                </a14:imgProps>
              </a:ext>
            </a:extLst>
          </a:blip>
          <a:srcRect/>
          <a:stretch>
            <a:fillRect/>
          </a:stretch>
        </p:blipFill>
        <p:spPr>
          <a:xfrm>
            <a:off x="1083791" y="6230678"/>
            <a:ext cx="4721586" cy="1973839"/>
          </a:xfrm>
          <a:prstGeom prst="rect">
            <a:avLst/>
          </a:prstGeom>
        </p:spPr>
      </p:pic>
    </p:spTree>
    <p:extLst>
      <p:ext uri="{BB962C8B-B14F-4D97-AF65-F5344CB8AC3E}">
        <p14:creationId xmlns:p14="http://schemas.microsoft.com/office/powerpoint/2010/main" xmlns="" val="2835616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760777" y="309216"/>
            <a:ext cx="2786063" cy="324630"/>
          </a:xfrm>
          <a:prstGeom prst="rect">
            <a:avLst/>
          </a:prstGeom>
        </p:spPr>
        <p:txBody>
          <a:bodyPr vert="horz" lIns="91440" tIns="45720" rIns="91440" bIns="45720" rtlCol="0" anchor="ctr">
            <a:noAutofit/>
          </a:body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kumimoji="0" lang="en-US" altLang="zh-CN" sz="1400" b="1" i="0" u="none" strike="noStrike" kern="100" cap="none" spc="0" normalizeH="0" baseline="0" noProof="0" dirty="0" smtClean="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rPr>
              <a:t>02    </a:t>
            </a:r>
            <a:r>
              <a:rPr kumimoji="0" lang="zh-CN" altLang="en-US" sz="1400" b="1" i="0" u="none" strike="noStrike" kern="100" cap="none" spc="0" normalizeH="0" baseline="0" noProof="0" dirty="0" smtClean="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rPr>
              <a:t>云南天耀化工有限公司</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56995" y="673574"/>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pic>
        <p:nvPicPr>
          <p:cNvPr id="1026" name="Picture 2"/>
          <p:cNvPicPr>
            <a:picLocks noChangeAspect="1" noChangeArrowheads="1"/>
          </p:cNvPicPr>
          <p:nvPr/>
        </p:nvPicPr>
        <p:blipFill>
          <a:blip r:embed="rId2" cstate="print"/>
          <a:srcRect/>
          <a:stretch>
            <a:fillRect/>
          </a:stretch>
        </p:blipFill>
        <p:spPr bwMode="auto">
          <a:xfrm>
            <a:off x="866775" y="1214438"/>
            <a:ext cx="5391150" cy="406241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847725" y="5457825"/>
            <a:ext cx="5410200" cy="321945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B492DF-B887-D713-F835-C833070344C2}"/>
              </a:ext>
            </a:extLst>
          </p:cNvPr>
          <p:cNvSpPr>
            <a:spLocks noGrp="1"/>
          </p:cNvSpPr>
          <p:nvPr>
            <p:ph type="ctrTitle"/>
          </p:nvPr>
        </p:nvSpPr>
        <p:spPr>
          <a:xfrm>
            <a:off x="439387" y="358798"/>
            <a:ext cx="3002729" cy="324630"/>
          </a:xfrm>
        </p:spPr>
        <p:txBody>
          <a:bodyPr>
            <a:normAutofit/>
          </a:bodyPr>
          <a:lstStyle/>
          <a:p>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03  </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昆明凯航光电科技有限公司 </a:t>
            </a:r>
            <a:endParaRPr lang="zh-CN" altLang="en-US" sz="1400" b="1" kern="100" dirty="0">
              <a:solidFill>
                <a:srgbClr val="4472C4"/>
              </a:solidFill>
              <a:latin typeface="黑体" panose="02010609060101010101" pitchFamily="49" charset="-122"/>
              <a:ea typeface="仿宋_GB2312" panose="02010609030101010101" pitchFamily="49" charset="-122"/>
              <a:cs typeface="Times New Roman" panose="02020603050405020304" pitchFamily="18" charset="0"/>
            </a:endParaRPr>
          </a:p>
        </p:txBody>
      </p:sp>
      <p:sp>
        <p:nvSpPr>
          <p:cNvPr id="3" name="副标题 2">
            <a:extLst>
              <a:ext uri="{FF2B5EF4-FFF2-40B4-BE49-F238E27FC236}">
                <a16:creationId xmlns:a16="http://schemas.microsoft.com/office/drawing/2014/main" xmlns="" id="{4FE4A6DA-74C6-CD6B-2436-3FC7143EFA47}"/>
              </a:ext>
            </a:extLst>
          </p:cNvPr>
          <p:cNvSpPr>
            <a:spLocks noGrp="1"/>
          </p:cNvSpPr>
          <p:nvPr>
            <p:ph type="subTitle" idx="1"/>
          </p:nvPr>
        </p:nvSpPr>
        <p:spPr>
          <a:xfrm>
            <a:off x="591813" y="758847"/>
            <a:ext cx="2840156" cy="2076758"/>
          </a:xfrm>
        </p:spPr>
        <p:txBody>
          <a:bodyPr>
            <a:noAutofit/>
          </a:bodyPr>
          <a:lstStyle/>
          <a:p>
            <a:pPr algn="l">
              <a:lnSpc>
                <a:spcPct val="150000"/>
              </a:lnSpc>
            </a:pPr>
            <a:r>
              <a:rPr lang="zh-CN" altLang="en-US" sz="1100" dirty="0" smtClean="0">
                <a:latin typeface="华文楷体" panose="02010600040101010101" pitchFamily="2" charset="-122"/>
                <a:ea typeface="华文楷体" panose="02010600040101010101" pitchFamily="2" charset="-122"/>
              </a:rPr>
              <a:t>昆明凯航光电科技有限公司</a:t>
            </a:r>
            <a:r>
              <a:rPr lang="en-US" altLang="zh-CN" sz="1100" dirty="0" smtClean="0">
                <a:latin typeface="华文楷体" panose="02010600040101010101" pitchFamily="2" charset="-122"/>
                <a:ea typeface="华文楷体" panose="02010600040101010101" pitchFamily="2" charset="-122"/>
              </a:rPr>
              <a:t>2013</a:t>
            </a:r>
            <a:r>
              <a:rPr lang="zh-CN" altLang="en-US" sz="1100" dirty="0" smtClean="0">
                <a:latin typeface="华文楷体" panose="02010600040101010101" pitchFamily="2" charset="-122"/>
                <a:ea typeface="华文楷体" panose="02010600040101010101" pitchFamily="2" charset="-122"/>
              </a:rPr>
              <a:t>年成立，</a:t>
            </a:r>
            <a:r>
              <a:rPr lang="zh-CN" altLang="zh-CN" sz="1100" dirty="0" smtClean="0">
                <a:latin typeface="华文楷体" panose="02010600040101010101" pitchFamily="2" charset="-122"/>
                <a:ea typeface="华文楷体" panose="02010600040101010101" pitchFamily="2" charset="-122"/>
              </a:rPr>
              <a:t>专注于特种光电材料、多光谱光电感知与对抗、雷达隐身等先进光学材料、精密光电制造技术和设备、超结构微纳功能组部件的研发和产业化</a:t>
            </a:r>
            <a:r>
              <a:rPr lang="zh-CN" altLang="en-US" sz="1100" dirty="0" smtClean="0">
                <a:latin typeface="华文楷体" panose="02010600040101010101" pitchFamily="2" charset="-122"/>
                <a:ea typeface="华文楷体" panose="02010600040101010101" pitchFamily="2" charset="-122"/>
              </a:rPr>
              <a:t>。注册资本</a:t>
            </a:r>
            <a:r>
              <a:rPr lang="zh-CN" altLang="en-US" sz="1100" dirty="0" smtClean="0">
                <a:latin typeface="华文楷体" panose="02010600040101010101" pitchFamily="2" charset="-122"/>
                <a:ea typeface="华文楷体" panose="02010600040101010101" pitchFamily="2" charset="-122"/>
                <a:sym typeface="+mn-lt"/>
              </a:rPr>
              <a:t>8199.4万，年收入</a:t>
            </a:r>
            <a:r>
              <a:rPr lang="en-US" altLang="zh-CN" sz="1100" dirty="0" smtClean="0">
                <a:latin typeface="华文楷体" panose="02010600040101010101" pitchFamily="2" charset="-122"/>
                <a:ea typeface="华文楷体" panose="02010600040101010101" pitchFamily="2" charset="-122"/>
                <a:sym typeface="+mn-lt"/>
              </a:rPr>
              <a:t>3.2</a:t>
            </a:r>
            <a:r>
              <a:rPr lang="zh-CN" altLang="en-US" sz="1100" dirty="0" smtClean="0">
                <a:latin typeface="华文楷体" panose="02010600040101010101" pitchFamily="2" charset="-122"/>
                <a:ea typeface="华文楷体" panose="02010600040101010101" pitchFamily="2" charset="-122"/>
                <a:sym typeface="+mn-lt"/>
              </a:rPr>
              <a:t>亿元</a:t>
            </a:r>
            <a:r>
              <a:rPr lang="zh-CN" altLang="en-US" sz="1100" dirty="0" smtClean="0">
                <a:latin typeface="华文楷体" panose="02010600040101010101" pitchFamily="2" charset="-122"/>
                <a:ea typeface="华文楷体" panose="02010600040101010101" pitchFamily="2" charset="-122"/>
              </a:rPr>
              <a:t>是全产业链服务为一体的全光谱精密光学解决方案提供商。</a:t>
            </a:r>
          </a:p>
          <a:p>
            <a:pPr algn="l">
              <a:lnSpc>
                <a:spcPct val="150000"/>
              </a:lnSpc>
            </a:pPr>
            <a:endParaRPr lang="zh-CN" altLang="en-US" sz="1100" dirty="0" smtClean="0">
              <a:latin typeface="华文楷体" panose="02010600040101010101" pitchFamily="2" charset="-122"/>
              <a:ea typeface="华文楷体" panose="02010600040101010101" pitchFamily="2" charset="-122"/>
            </a:endParaRPr>
          </a:p>
          <a:p>
            <a:pPr algn="just">
              <a:lnSpc>
                <a:spcPts val="1950"/>
              </a:lnSpc>
              <a:spcBef>
                <a:spcPts val="0"/>
              </a:spcBef>
            </a:pPr>
            <a:endParaRPr lang="zh-CN" altLang="en-US" sz="1100" dirty="0">
              <a:latin typeface="华文楷体" panose="02010600040101010101" pitchFamily="2" charset="-122"/>
              <a:ea typeface="华文楷体" panose="02010600040101010101" pitchFamily="2" charset="-122"/>
            </a:endParaRPr>
          </a:p>
        </p:txBody>
      </p:sp>
      <p:sp>
        <p:nvSpPr>
          <p:cNvPr id="7" name="矩形: 剪去单角 6">
            <a:extLst>
              <a:ext uri="{FF2B5EF4-FFF2-40B4-BE49-F238E27FC236}">
                <a16:creationId xmlns:a16="http://schemas.microsoft.com/office/drawing/2014/main" xmlns="" id="{EC3BBD6A-EB2E-3777-6CA8-5D149DCFACB9}"/>
              </a:ext>
            </a:extLst>
          </p:cNvPr>
          <p:cNvSpPr/>
          <p:nvPr/>
        </p:nvSpPr>
        <p:spPr>
          <a:xfrm>
            <a:off x="0" y="2810150"/>
            <a:ext cx="6858000" cy="150770"/>
          </a:xfrm>
          <a:prstGeom prst="snip1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sz="1463"/>
          </a:p>
        </p:txBody>
      </p:sp>
      <p:grpSp>
        <p:nvGrpSpPr>
          <p:cNvPr id="4" name="组合 3">
            <a:extLst>
              <a:ext uri="{FF2B5EF4-FFF2-40B4-BE49-F238E27FC236}">
                <a16:creationId xmlns:a16="http://schemas.microsoft.com/office/drawing/2014/main" xmlns="" id="{29F8C11D-10CB-521F-DF0F-539AD88D689F}"/>
              </a:ext>
            </a:extLst>
          </p:cNvPr>
          <p:cNvGrpSpPr/>
          <p:nvPr/>
        </p:nvGrpSpPr>
        <p:grpSpPr>
          <a:xfrm>
            <a:off x="652730" y="3056617"/>
            <a:ext cx="1564052" cy="400075"/>
            <a:chOff x="975178" y="3365376"/>
            <a:chExt cx="1564052" cy="400075"/>
          </a:xfrm>
        </p:grpSpPr>
        <p:pic>
          <p:nvPicPr>
            <p:cNvPr id="26" name="图形 25" descr="放大镜">
              <a:extLst>
                <a:ext uri="{FF2B5EF4-FFF2-40B4-BE49-F238E27FC236}">
                  <a16:creationId xmlns:a16="http://schemas.microsoft.com/office/drawing/2014/main" xmlns="" id="{5A432254-AA86-F4D1-FC10-05AF4B3600ED}"/>
                </a:ext>
              </a:extLst>
            </p:cNvPr>
            <p:cNvPicPr>
              <a:picLocks noChangeAspect="1"/>
            </p:cNvPicPr>
            <p:nvPr/>
          </p:nvPicPr>
          <p:blipFill>
            <a:blip r:embed="rId2" cstate="print">
              <a:extLst>
                <a:ext uri="{96DAC541-7B7A-43D3-8B79-37D633B846F1}">
                  <asvg:svgBlip xmlns:asvg="http://schemas.microsoft.com/office/drawing/2016/SVG/main" xmlns="" r:embed="rId4"/>
                </a:ext>
              </a:extLst>
            </a:blip>
            <a:stretch>
              <a:fillRect/>
            </a:stretch>
          </p:blipFill>
          <p:spPr>
            <a:xfrm>
              <a:off x="975178" y="3365376"/>
              <a:ext cx="400075" cy="400075"/>
            </a:xfrm>
            <a:prstGeom prst="rect">
              <a:avLst/>
            </a:prstGeom>
          </p:spPr>
        </p:pic>
        <p:sp>
          <p:nvSpPr>
            <p:cNvPr id="27" name="文本框 26">
              <a:extLst>
                <a:ext uri="{FF2B5EF4-FFF2-40B4-BE49-F238E27FC236}">
                  <a16:creationId xmlns:a16="http://schemas.microsoft.com/office/drawing/2014/main" xmlns="" id="{B3B507BF-F100-641D-B4A8-329C836ABD70}"/>
                </a:ext>
              </a:extLst>
            </p:cNvPr>
            <p:cNvSpPr txBox="1"/>
            <p:nvPr/>
          </p:nvSpPr>
          <p:spPr>
            <a:xfrm>
              <a:off x="1375252" y="3439491"/>
              <a:ext cx="1163978" cy="317459"/>
            </a:xfrm>
            <a:prstGeom prst="rect">
              <a:avLst/>
            </a:prstGeom>
            <a:noFill/>
          </p:spPr>
          <p:txBody>
            <a:bodyPr wrap="square" rtlCol="0">
              <a:spAutoFit/>
            </a:bodyPr>
            <a:lstStyle/>
            <a:p>
              <a:r>
                <a:rPr lang="zh-CN" altLang="en-US" sz="1463" b="1" dirty="0">
                  <a:solidFill>
                    <a:schemeClr val="accent1">
                      <a:lumMod val="75000"/>
                    </a:schemeClr>
                  </a:solidFill>
                  <a:latin typeface="华文楷体" panose="02010600040101010101" pitchFamily="2" charset="-122"/>
                  <a:ea typeface="华文楷体" panose="02010600040101010101" pitchFamily="2" charset="-122"/>
                </a:rPr>
                <a:t>痛点与需求</a:t>
              </a:r>
            </a:p>
          </p:txBody>
        </p:sp>
      </p:grpSp>
      <p:sp>
        <p:nvSpPr>
          <p:cNvPr id="28" name="文本框 27">
            <a:extLst>
              <a:ext uri="{FF2B5EF4-FFF2-40B4-BE49-F238E27FC236}">
                <a16:creationId xmlns:a16="http://schemas.microsoft.com/office/drawing/2014/main" xmlns="" id="{D7429062-ECB2-0906-2DD8-4EAF2323A0A0}"/>
              </a:ext>
            </a:extLst>
          </p:cNvPr>
          <p:cNvSpPr txBox="1"/>
          <p:nvPr/>
        </p:nvSpPr>
        <p:spPr>
          <a:xfrm>
            <a:off x="688770" y="3444819"/>
            <a:ext cx="5438898" cy="1107996"/>
          </a:xfrm>
          <a:prstGeom prst="rect">
            <a:avLst/>
          </a:prstGeom>
          <a:noFill/>
        </p:spPr>
        <p:txBody>
          <a:bodyPr wrap="square" rtlCol="0">
            <a:spAutoFit/>
          </a:bodyPr>
          <a:lstStyle/>
          <a:p>
            <a:pPr marL="171450" indent="-171450" algn="just" defTabSz="685165">
              <a:lnSpc>
                <a:spcPct val="150000"/>
              </a:lnSpc>
            </a:pPr>
            <a:r>
              <a:rPr lang="en-US" altLang="zh-CN" sz="1100" dirty="0">
                <a:latin typeface="华文楷体" panose="02010600040101010101" pitchFamily="2" charset="-122"/>
                <a:ea typeface="华文楷体" panose="02010600040101010101" pitchFamily="2" charset="-122"/>
              </a:rPr>
              <a:t>1. </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rPr>
              <a:t>生产实时调度、设备工位派工。对项目工单进度实时监控。生产执行过程管理。</a:t>
            </a:r>
          </a:p>
          <a:p>
            <a:pPr marL="171450" indent="-171450" algn="just" defTabSz="685165">
              <a:lnSpc>
                <a:spcPct val="150000"/>
              </a:lnSpc>
            </a:pP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rPr>
              <a:t>2.</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rPr>
              <a:t>库存管理及齐套性检查。质量体系管理。提升设备自动化水平。</a:t>
            </a:r>
          </a:p>
          <a:p>
            <a:pPr marL="171450" indent="-171450" algn="just" defTabSz="685165">
              <a:lnSpc>
                <a:spcPct val="150000"/>
              </a:lnSpc>
            </a:pP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rPr>
              <a:t>3.</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rPr>
              <a:t>采购、成本核算、财务会计、业务、生产、人事、科研技术、多账簿、多组织、客户经营及服务无缝衔接。</a:t>
            </a:r>
          </a:p>
        </p:txBody>
      </p:sp>
      <p:grpSp>
        <p:nvGrpSpPr>
          <p:cNvPr id="5" name="组合 36">
            <a:extLst>
              <a:ext uri="{FF2B5EF4-FFF2-40B4-BE49-F238E27FC236}">
                <a16:creationId xmlns:a16="http://schemas.microsoft.com/office/drawing/2014/main" xmlns="" id="{61920333-51CA-F237-B954-46471C2271B2}"/>
              </a:ext>
            </a:extLst>
          </p:cNvPr>
          <p:cNvGrpSpPr/>
          <p:nvPr/>
        </p:nvGrpSpPr>
        <p:grpSpPr>
          <a:xfrm>
            <a:off x="610977" y="4554861"/>
            <a:ext cx="1492524" cy="468938"/>
            <a:chOff x="496945" y="5605989"/>
            <a:chExt cx="1836952" cy="577155"/>
          </a:xfrm>
        </p:grpSpPr>
        <p:pic>
          <p:nvPicPr>
            <p:cNvPr id="24" name="图形 23" descr="钥匙">
              <a:extLst>
                <a:ext uri="{FF2B5EF4-FFF2-40B4-BE49-F238E27FC236}">
                  <a16:creationId xmlns:a16="http://schemas.microsoft.com/office/drawing/2014/main" xmlns="" id="{CD3D817F-F90B-BF01-0D98-4059BA0CFCB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rot="17540519">
              <a:off x="496945" y="5605989"/>
              <a:ext cx="577155" cy="577155"/>
            </a:xfrm>
            <a:prstGeom prst="rect">
              <a:avLst/>
            </a:prstGeom>
          </p:spPr>
        </p:pic>
        <p:sp>
          <p:nvSpPr>
            <p:cNvPr id="29" name="文本框 28">
              <a:extLst>
                <a:ext uri="{FF2B5EF4-FFF2-40B4-BE49-F238E27FC236}">
                  <a16:creationId xmlns:a16="http://schemas.microsoft.com/office/drawing/2014/main" xmlns="" id="{7BB1DEBD-24AC-A1D9-952F-58FF9F89F156}"/>
                </a:ext>
              </a:extLst>
            </p:cNvPr>
            <p:cNvSpPr txBox="1"/>
            <p:nvPr/>
          </p:nvSpPr>
          <p:spPr>
            <a:xfrm>
              <a:off x="901310" y="5757969"/>
              <a:ext cx="1432587" cy="390719"/>
            </a:xfrm>
            <a:prstGeom prst="rect">
              <a:avLst/>
            </a:prstGeom>
            <a:noFill/>
          </p:spPr>
          <p:txBody>
            <a:bodyPr wrap="square" rtlCol="0">
              <a:spAutoFit/>
            </a:bodyPr>
            <a:lstStyle/>
            <a:p>
              <a:r>
                <a:rPr lang="zh-CN" altLang="en-US" sz="1463" b="1" dirty="0">
                  <a:solidFill>
                    <a:srgbClr val="00B050"/>
                  </a:solidFill>
                  <a:latin typeface="华文楷体" panose="02010600040101010101" pitchFamily="2" charset="-122"/>
                  <a:ea typeface="华文楷体" panose="02010600040101010101" pitchFamily="2" charset="-122"/>
                </a:rPr>
                <a:t>解决方案</a:t>
              </a:r>
            </a:p>
          </p:txBody>
        </p:sp>
      </p:grpSp>
      <p:sp>
        <p:nvSpPr>
          <p:cNvPr id="30" name="文本框 29">
            <a:extLst>
              <a:ext uri="{FF2B5EF4-FFF2-40B4-BE49-F238E27FC236}">
                <a16:creationId xmlns:a16="http://schemas.microsoft.com/office/drawing/2014/main" xmlns="" id="{5EEC0009-26E9-F71C-5D10-6CAB7BE150FA}"/>
              </a:ext>
            </a:extLst>
          </p:cNvPr>
          <p:cNvSpPr txBox="1"/>
          <p:nvPr/>
        </p:nvSpPr>
        <p:spPr>
          <a:xfrm>
            <a:off x="963303" y="4911407"/>
            <a:ext cx="4936973" cy="861774"/>
          </a:xfrm>
          <a:prstGeom prst="rect">
            <a:avLst/>
          </a:prstGeom>
          <a:noFill/>
        </p:spPr>
        <p:txBody>
          <a:bodyPr wrap="square" rtlCol="0">
            <a:spAutoFit/>
          </a:bodyPr>
          <a:lstStyle/>
          <a:p>
            <a:pPr algn="just">
              <a:lnSpc>
                <a:spcPts val="1950"/>
              </a:lnSpc>
            </a:pPr>
            <a:r>
              <a:rPr lang="zh-CN" altLang="en-US" sz="1100" b="1" dirty="0" smtClean="0">
                <a:latin typeface="华文楷体" panose="02010600040101010101" pitchFamily="2" charset="-122"/>
                <a:ea typeface="华文楷体" panose="02010600040101010101" pitchFamily="2" charset="-122"/>
                <a:cs typeface="Times New Roman" panose="02020603050405020304" pitchFamily="18" charset="0"/>
              </a:rPr>
              <a:t>用友</a:t>
            </a:r>
            <a:r>
              <a:rPr lang="en-US" altLang="zh-CN" sz="1100" b="1" dirty="0" smtClean="0">
                <a:latin typeface="华文楷体" panose="02010600040101010101" pitchFamily="2" charset="-122"/>
                <a:ea typeface="华文楷体" panose="02010600040101010101" pitchFamily="2" charset="-122"/>
                <a:cs typeface="Times New Roman" panose="02020603050405020304" pitchFamily="18" charset="0"/>
              </a:rPr>
              <a:t>U9cloud</a:t>
            </a:r>
            <a:r>
              <a:rPr lang="zh-CN" altLang="en-US" sz="1100" b="1" dirty="0" smtClean="0">
                <a:latin typeface="华文楷体" panose="02010600040101010101" pitchFamily="2" charset="-122"/>
                <a:ea typeface="华文楷体" panose="02010600040101010101" pitchFamily="2" charset="-122"/>
                <a:cs typeface="Times New Roman" panose="02020603050405020304" pitchFamily="18" charset="0"/>
              </a:rPr>
              <a:t>业务、财务一体化系统：</a:t>
            </a:r>
            <a:r>
              <a:rPr lang="zh-CN" altLang="zh-CN" sz="1100" dirty="0" smtClean="0">
                <a:latin typeface="华文楷体" panose="02010600040101010101" pitchFamily="2" charset="-122"/>
                <a:ea typeface="华文楷体" panose="02010600040101010101" pitchFamily="2" charset="-122"/>
                <a:cs typeface="Times New Roman" panose="02020603050405020304" pitchFamily="18" charset="0"/>
              </a:rPr>
              <a:t>采用本地服务器实现供应链、工艺技术、项目研发、生产制造、财务会计、成本管理、多账簿、多组织、客户经营及服务全业务流程无缝衔接和数据聚合</a:t>
            </a:r>
            <a:r>
              <a:rPr lang="zh-CN" altLang="en-US" sz="1100" dirty="0" smtClean="0">
                <a:latin typeface="华文楷体" panose="02010600040101010101" pitchFamily="2" charset="-122"/>
                <a:ea typeface="华文楷体" panose="02010600040101010101" pitchFamily="2" charset="-122"/>
                <a:cs typeface="Times New Roman" panose="02020603050405020304" pitchFamily="18" charset="0"/>
              </a:rPr>
              <a:t>。</a:t>
            </a:r>
            <a:endParaRPr lang="zh-CN" altLang="en-US" sz="1100" dirty="0">
              <a:latin typeface="华文楷体" panose="02010600040101010101" pitchFamily="2" charset="-122"/>
              <a:ea typeface="华文楷体" panose="02010600040101010101" pitchFamily="2" charset="-122"/>
              <a:cs typeface="Times New Roman" panose="02020603050405020304" pitchFamily="18" charset="0"/>
            </a:endParaRPr>
          </a:p>
        </p:txBody>
      </p:sp>
      <p:grpSp>
        <p:nvGrpSpPr>
          <p:cNvPr id="8" name="组合 35">
            <a:extLst>
              <a:ext uri="{FF2B5EF4-FFF2-40B4-BE49-F238E27FC236}">
                <a16:creationId xmlns:a16="http://schemas.microsoft.com/office/drawing/2014/main" xmlns="" id="{AE709374-9AA6-4A29-83A2-7F56FE40A14B}"/>
              </a:ext>
            </a:extLst>
          </p:cNvPr>
          <p:cNvGrpSpPr/>
          <p:nvPr/>
        </p:nvGrpSpPr>
        <p:grpSpPr>
          <a:xfrm>
            <a:off x="407445" y="8286818"/>
            <a:ext cx="1361971" cy="709001"/>
            <a:chOff x="444109" y="8407789"/>
            <a:chExt cx="1950776" cy="914400"/>
          </a:xfrm>
        </p:grpSpPr>
        <p:sp>
          <p:nvSpPr>
            <p:cNvPr id="32" name="文本框 31">
              <a:extLst>
                <a:ext uri="{FF2B5EF4-FFF2-40B4-BE49-F238E27FC236}">
                  <a16:creationId xmlns:a16="http://schemas.microsoft.com/office/drawing/2014/main" xmlns="" id="{69E15D80-0C56-03CA-950F-CF502430F663}"/>
                </a:ext>
              </a:extLst>
            </p:cNvPr>
            <p:cNvSpPr txBox="1"/>
            <p:nvPr/>
          </p:nvSpPr>
          <p:spPr>
            <a:xfrm>
              <a:off x="962297" y="8655976"/>
              <a:ext cx="1432588" cy="390719"/>
            </a:xfrm>
            <a:prstGeom prst="rect">
              <a:avLst/>
            </a:prstGeom>
            <a:noFill/>
          </p:spPr>
          <p:txBody>
            <a:bodyPr wrap="square" rtlCol="0">
              <a:spAutoFit/>
            </a:bodyPr>
            <a:lstStyle/>
            <a:p>
              <a:r>
                <a:rPr lang="zh-CN" altLang="en-US" sz="1463" b="1" dirty="0">
                  <a:solidFill>
                    <a:srgbClr val="FF0000"/>
                  </a:solidFill>
                  <a:latin typeface="华文楷体" panose="02010600040101010101" pitchFamily="2" charset="-122"/>
                  <a:ea typeface="华文楷体" panose="02010600040101010101" pitchFamily="2" charset="-122"/>
                </a:rPr>
                <a:t>应用成效</a:t>
              </a:r>
            </a:p>
          </p:txBody>
        </p:sp>
        <p:pic>
          <p:nvPicPr>
            <p:cNvPr id="34" name="图形 33" descr="箭头顺时针弯曲">
              <a:extLst>
                <a:ext uri="{FF2B5EF4-FFF2-40B4-BE49-F238E27FC236}">
                  <a16:creationId xmlns:a16="http://schemas.microsoft.com/office/drawing/2014/main" xmlns="" id="{93180795-735D-0E85-0530-A6795EC1AEA9}"/>
                </a:ext>
              </a:extLst>
            </p:cNvPr>
            <p:cNvPicPr>
              <a:picLocks noChangeAspect="1"/>
            </p:cNvPicPr>
            <p:nvPr/>
          </p:nvPicPr>
          <p:blipFill>
            <a:blip r:embed="rId7" cstate="print">
              <a:extLst>
                <a:ext uri="{96DAC541-7B7A-43D3-8B79-37D633B846F1}">
                  <asvg:svgBlip xmlns:asvg="http://schemas.microsoft.com/office/drawing/2016/SVG/main" xmlns="" r:embed="rId9"/>
                </a:ext>
              </a:extLst>
            </a:blip>
            <a:stretch>
              <a:fillRect/>
            </a:stretch>
          </p:blipFill>
          <p:spPr>
            <a:xfrm>
              <a:off x="444109" y="8407789"/>
              <a:ext cx="914400" cy="914400"/>
            </a:xfrm>
            <a:prstGeom prst="rect">
              <a:avLst/>
            </a:prstGeom>
          </p:spPr>
        </p:pic>
      </p:grpSp>
      <p:sp>
        <p:nvSpPr>
          <p:cNvPr id="35" name="文本框 34">
            <a:extLst>
              <a:ext uri="{FF2B5EF4-FFF2-40B4-BE49-F238E27FC236}">
                <a16:creationId xmlns:a16="http://schemas.microsoft.com/office/drawing/2014/main" xmlns="" id="{61B2D3CE-2652-BB24-6B06-464BEAF048A1}"/>
              </a:ext>
            </a:extLst>
          </p:cNvPr>
          <p:cNvSpPr txBox="1"/>
          <p:nvPr/>
        </p:nvSpPr>
        <p:spPr>
          <a:xfrm>
            <a:off x="1947552" y="8175146"/>
            <a:ext cx="4381996" cy="1364476"/>
          </a:xfrm>
          <a:prstGeom prst="rect">
            <a:avLst/>
          </a:prstGeom>
          <a:noFill/>
        </p:spPr>
        <p:txBody>
          <a:bodyPr wrap="square" rtlCol="0">
            <a:spAutoFit/>
          </a:bodyPr>
          <a:lstStyle/>
          <a:p>
            <a:pPr marL="171450" indent="-171450" algn="just" defTabSz="685165">
              <a:lnSpc>
                <a:spcPct val="150000"/>
              </a:lnSpc>
              <a:defRPr/>
            </a:pPr>
            <a:r>
              <a:rPr lang="en-US" altLang="zh-CN" sz="1100" dirty="0">
                <a:latin typeface="华文楷体" panose="02010600040101010101" pitchFamily="2" charset="-122"/>
                <a:ea typeface="华文楷体" panose="02010600040101010101" pitchFamily="2" charset="-122"/>
              </a:rPr>
              <a:t>1</a:t>
            </a:r>
            <a:r>
              <a:rPr lang="en-US" altLang="zh-CN" sz="1100" dirty="0" smtClean="0">
                <a:latin typeface="华文楷体" panose="02010600040101010101" pitchFamily="2" charset="-122"/>
                <a:ea typeface="华文楷体" panose="02010600040101010101" pitchFamily="2" charset="-122"/>
              </a:rPr>
              <a:t>.</a:t>
            </a:r>
            <a:r>
              <a:rPr lang="zh-CN" altLang="zh-CN"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成本核算数据及时获取，提升订单转化的运营效率</a:t>
            </a:r>
            <a:endParaRPr lang="zh-CN" altLang="zh-CN" sz="1100" dirty="0" smtClean="0">
              <a:latin typeface="华文楷体" panose="02010600040101010101" pitchFamily="2" charset="-122"/>
              <a:ea typeface="华文楷体" panose="02010600040101010101" pitchFamily="2" charset="-122"/>
              <a:cs typeface="Times New Roman" panose="02020603050405020304" pitchFamily="18" charset="0"/>
            </a:endParaRPr>
          </a:p>
          <a:p>
            <a:pPr marL="171450" indent="-171450" algn="just" defTabSz="685165">
              <a:lnSpc>
                <a:spcPct val="150000"/>
              </a:lnSpc>
              <a:defRPr/>
            </a:pP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2.</a:t>
            </a:r>
            <a:r>
              <a:rPr lang="zh-CN" altLang="zh-CN"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提高科学库存，实现多品种短生产周期作业，多组织架构管理</a:t>
            </a:r>
            <a:r>
              <a:rPr lang="zh-CN" altLang="zh-CN" sz="1100" dirty="0" smtClean="0">
                <a:latin typeface="华文楷体" panose="02010600040101010101" pitchFamily="2" charset="-122"/>
                <a:ea typeface="华文楷体" panose="02010600040101010101" pitchFamily="2" charset="-122"/>
                <a:cs typeface="Times New Roman" panose="02020603050405020304" pitchFamily="18" charset="0"/>
              </a:rPr>
              <a:t>。</a:t>
            </a:r>
          </a:p>
          <a:p>
            <a:pPr marL="171450" indent="-171450" algn="just" defTabSz="685165">
              <a:lnSpc>
                <a:spcPct val="150000"/>
              </a:lnSpc>
              <a:defRPr/>
            </a:pPr>
            <a:r>
              <a:rPr lang="en-US" altLang="zh-CN"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3.</a:t>
            </a:r>
            <a:r>
              <a:rPr lang="zh-CN" altLang="zh-CN" sz="1100" dirty="0" smtClean="0">
                <a:latin typeface="华文楷体" panose="02010600040101010101" pitchFamily="2" charset="-122"/>
                <a:ea typeface="华文楷体" panose="02010600040101010101" pitchFamily="2" charset="-122"/>
                <a:cs typeface="Times New Roman" panose="02020603050405020304" pitchFamily="18" charset="0"/>
                <a:sym typeface="+mn-ea"/>
              </a:rPr>
              <a:t>基于数据驱动的经营管理，实现了企业管理的即时性、生产制造的精准性、成本管理的准确性、客户服务的及时性</a:t>
            </a:r>
            <a:r>
              <a:rPr lang="zh-CN" altLang="zh-CN" sz="1100" dirty="0" smtClean="0">
                <a:latin typeface="华文楷体" panose="02010600040101010101" pitchFamily="2" charset="-122"/>
                <a:ea typeface="华文楷体" panose="02010600040101010101" pitchFamily="2" charset="-122"/>
                <a:cs typeface="Times New Roman" panose="02020603050405020304" pitchFamily="18" charset="0"/>
              </a:rPr>
              <a:t>。</a:t>
            </a:r>
          </a:p>
          <a:p>
            <a:pPr algn="just">
              <a:lnSpc>
                <a:spcPts val="1950"/>
              </a:lnSpc>
            </a:pPr>
            <a:endParaRPr lang="zh-CN" altLang="en-US" sz="1100" dirty="0">
              <a:latin typeface="华文楷体" panose="02010600040101010101" pitchFamily="2" charset="-122"/>
              <a:ea typeface="华文楷体" panose="02010600040101010101" pitchFamily="2" charset="-122"/>
            </a:endParaRPr>
          </a:p>
        </p:txBody>
      </p:sp>
      <p:pic>
        <p:nvPicPr>
          <p:cNvPr id="20" name="picture 58"/>
          <p:cNvPicPr>
            <a:picLocks noChangeAspect="1"/>
          </p:cNvPicPr>
          <p:nvPr/>
        </p:nvPicPr>
        <p:blipFill>
          <a:blip r:embed="rId10" cstate="print"/>
          <a:stretch>
            <a:fillRect/>
          </a:stretch>
        </p:blipFill>
        <p:spPr>
          <a:xfrm rot="21600000">
            <a:off x="3818991" y="843149"/>
            <a:ext cx="2451180" cy="1793174"/>
          </a:xfrm>
          <a:prstGeom prst="rect">
            <a:avLst/>
          </a:prstGeom>
        </p:spPr>
      </p:pic>
      <p:pic>
        <p:nvPicPr>
          <p:cNvPr id="1027" name="Picture 3"/>
          <p:cNvPicPr>
            <a:picLocks noChangeAspect="1" noChangeArrowheads="1"/>
          </p:cNvPicPr>
          <p:nvPr/>
        </p:nvPicPr>
        <p:blipFill>
          <a:blip r:embed="rId11" cstate="print"/>
          <a:srcRect/>
          <a:stretch>
            <a:fillRect/>
          </a:stretch>
        </p:blipFill>
        <p:spPr bwMode="auto">
          <a:xfrm>
            <a:off x="676398" y="5843587"/>
            <a:ext cx="5510646" cy="2089129"/>
          </a:xfrm>
          <a:prstGeom prst="rect">
            <a:avLst/>
          </a:prstGeom>
          <a:noFill/>
          <a:ln w="9525">
            <a:noFill/>
            <a:miter lim="800000"/>
            <a:headEnd/>
            <a:tailEnd/>
          </a:ln>
          <a:effectLst/>
        </p:spPr>
      </p:pic>
    </p:spTree>
    <p:extLst>
      <p:ext uri="{BB962C8B-B14F-4D97-AF65-F5344CB8AC3E}">
        <p14:creationId xmlns:p14="http://schemas.microsoft.com/office/powerpoint/2010/main" xmlns="" val="2835616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xmlns="" id="{B3B492DF-B887-D713-F835-C833070344C2}"/>
              </a:ext>
            </a:extLst>
          </p:cNvPr>
          <p:cNvSpPr txBox="1">
            <a:spLocks/>
          </p:cNvSpPr>
          <p:nvPr/>
        </p:nvSpPr>
        <p:spPr>
          <a:xfrm>
            <a:off x="725151" y="166712"/>
            <a:ext cx="2786063" cy="324630"/>
          </a:xfrm>
          <a:prstGeom prst="rect">
            <a:avLst/>
          </a:prstGeom>
        </p:spPr>
        <p:txBody>
          <a:bodyPr vert="horz" lIns="91440" tIns="45720" rIns="91440" bIns="45720" rtlCol="0" anchor="ctr">
            <a:noAutofit/>
          </a:bodyPr>
          <a:lstStyle/>
          <a:p>
            <a:pPr lvl="0" defTabSz="685800">
              <a:lnSpc>
                <a:spcPct val="90000"/>
              </a:lnSpc>
              <a:spcBef>
                <a:spcPct val="0"/>
              </a:spcBef>
            </a:pPr>
            <a: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t/>
            </a:r>
            <a:br>
              <a:rPr kumimoji="0" lang="zh-CN" altLang="zh-CN" sz="1400" b="0" i="0" u="none" strike="noStrike" kern="100" cap="none" spc="0" normalizeH="0" baseline="0" noProof="0" dirty="0" smtClean="0">
                <a:ln>
                  <a:noFill/>
                </a:ln>
                <a:solidFill>
                  <a:schemeClr val="tx1"/>
                </a:solidFill>
                <a:effectLst/>
                <a:uLnTx/>
                <a:uFillTx/>
                <a:latin typeface="Times New Roman" panose="02020603050405020304" pitchFamily="18" charset="0"/>
                <a:ea typeface="仿宋_GB2312" panose="02010609030101010101" pitchFamily="49" charset="-122"/>
                <a:cs typeface="Times New Roman" panose="02020603050405020304" pitchFamily="18" charset="0"/>
              </a:rPr>
            </a:br>
            <a:r>
              <a:rPr lang="en-US" altLang="zh-CN"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03  </a:t>
            </a:r>
            <a:r>
              <a:rPr lang="zh-CN" altLang="en-US" sz="1400" b="1" kern="100" dirty="0" smtClean="0">
                <a:solidFill>
                  <a:srgbClr val="4472C4"/>
                </a:solidFill>
                <a:latin typeface="黑体" panose="02010609060101010101" pitchFamily="49" charset="-122"/>
                <a:ea typeface="仿宋_GB2312" panose="02010609030101010101" pitchFamily="49" charset="-122"/>
                <a:cs typeface="Times New Roman" panose="02020603050405020304" pitchFamily="18" charset="0"/>
              </a:rPr>
              <a:t>昆明凯航光电科技有限公司 </a:t>
            </a:r>
            <a:endParaRPr kumimoji="0" lang="zh-CN" altLang="en-US" sz="1400" b="1" i="0" u="none" strike="noStrike" kern="100" cap="none" spc="0" normalizeH="0" baseline="0" noProof="0" dirty="0">
              <a:ln>
                <a:noFill/>
              </a:ln>
              <a:solidFill>
                <a:srgbClr val="4472C4"/>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标题 6"/>
          <p:cNvSpPr txBox="1">
            <a:spLocks/>
          </p:cNvSpPr>
          <p:nvPr/>
        </p:nvSpPr>
        <p:spPr>
          <a:xfrm>
            <a:off x="2356995" y="673574"/>
            <a:ext cx="2186651" cy="642176"/>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1600" b="1" i="0" u="none" strike="noStrike" kern="1200" cap="none" spc="0" normalizeH="0" baseline="0" noProof="0" dirty="0" smtClean="0">
                <a:ln>
                  <a:noFill/>
                </a:ln>
                <a:effectLst/>
                <a:uLnTx/>
                <a:uFillTx/>
                <a:latin typeface="+mj-lt"/>
                <a:ea typeface="+mj-ea"/>
                <a:cs typeface="+mj-cs"/>
              </a:rPr>
              <a:t>数字化转型前后对比</a:t>
            </a:r>
            <a:endParaRPr kumimoji="0" lang="zh-CN" altLang="en-US" sz="1600" b="1" i="0" u="none" strike="noStrike" kern="1200" cap="none" spc="0" normalizeH="0" baseline="0" noProof="0" dirty="0">
              <a:ln>
                <a:noFill/>
              </a:ln>
              <a:effectLst/>
              <a:uLnTx/>
              <a:uFillTx/>
              <a:latin typeface="+mj-lt"/>
              <a:ea typeface="+mj-ea"/>
              <a:cs typeface="+mj-cs"/>
            </a:endParaRPr>
          </a:p>
        </p:txBody>
      </p:sp>
      <p:sp>
        <p:nvSpPr>
          <p:cNvPr id="6" name="文本框 28"/>
          <p:cNvSpPr txBox="1"/>
          <p:nvPr/>
        </p:nvSpPr>
        <p:spPr>
          <a:xfrm>
            <a:off x="0" y="3886100"/>
            <a:ext cx="6858000" cy="276999"/>
          </a:xfrm>
          <a:prstGeom prst="rect">
            <a:avLst/>
          </a:prstGeom>
          <a:noFill/>
        </p:spPr>
        <p:txBody>
          <a:bodyPr wrap="square" rtlCol="0">
            <a:spAutoFit/>
          </a:bodyPr>
          <a:lstStyle/>
          <a:p>
            <a:pPr algn="ctr"/>
            <a:r>
              <a:rPr lang="zh-CN" altLang="en-US" sz="1200" b="1" dirty="0" smtClean="0">
                <a:solidFill>
                  <a:srgbClr val="00B0F0"/>
                </a:solidFill>
                <a:latin typeface="Segoe UI" panose="020B0502040204020203" pitchFamily="34" charset="0"/>
                <a:ea typeface="微软雅黑" panose="020B0503020204020204" charset="-122"/>
                <a:sym typeface="+mn-ea"/>
              </a:rPr>
              <a:t>物料管理方面</a:t>
            </a:r>
            <a:endParaRPr lang="zh-CN" altLang="en-US" sz="1200" b="1" dirty="0">
              <a:solidFill>
                <a:srgbClr val="00B0F0"/>
              </a:solidFill>
              <a:latin typeface="Segoe UI" panose="020B0502040204020203" pitchFamily="34" charset="0"/>
              <a:ea typeface="微软雅黑" panose="020B0503020204020204" charset="-122"/>
              <a:sym typeface="+mn-ea"/>
            </a:endParaRPr>
          </a:p>
        </p:txBody>
      </p:sp>
      <p:pic>
        <p:nvPicPr>
          <p:cNvPr id="2050" name="Picture 2"/>
          <p:cNvPicPr>
            <a:picLocks noChangeAspect="1" noChangeArrowheads="1"/>
          </p:cNvPicPr>
          <p:nvPr/>
        </p:nvPicPr>
        <p:blipFill>
          <a:blip r:embed="rId2" cstate="print"/>
          <a:srcRect/>
          <a:stretch>
            <a:fillRect/>
          </a:stretch>
        </p:blipFill>
        <p:spPr bwMode="auto">
          <a:xfrm>
            <a:off x="233672" y="1793980"/>
            <a:ext cx="3091420" cy="208925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3293069" y="1686298"/>
            <a:ext cx="3321488" cy="2125682"/>
          </a:xfrm>
          <a:prstGeom prst="rect">
            <a:avLst/>
          </a:prstGeom>
          <a:noFill/>
          <a:ln w="9525">
            <a:noFill/>
            <a:miter lim="800000"/>
            <a:headEnd/>
            <a:tailEnd/>
          </a:ln>
          <a:effectLst/>
        </p:spPr>
      </p:pic>
      <p:sp>
        <p:nvSpPr>
          <p:cNvPr id="7" name="文本框 28"/>
          <p:cNvSpPr txBox="1"/>
          <p:nvPr/>
        </p:nvSpPr>
        <p:spPr>
          <a:xfrm>
            <a:off x="152400" y="1461555"/>
            <a:ext cx="6858000" cy="276999"/>
          </a:xfrm>
          <a:prstGeom prst="rect">
            <a:avLst/>
          </a:prstGeom>
          <a:noFill/>
        </p:spPr>
        <p:txBody>
          <a:bodyPr wrap="square" rtlCol="0">
            <a:spAutoFit/>
          </a:bodyPr>
          <a:lstStyle/>
          <a:p>
            <a:pPr algn="ctr"/>
            <a:r>
              <a:rPr lang="zh-CN" altLang="en-US" sz="1200" b="1" dirty="0">
                <a:solidFill>
                  <a:srgbClr val="00B0F0"/>
                </a:solidFill>
                <a:latin typeface="Segoe UI" panose="020B0502040204020203" pitchFamily="34" charset="0"/>
                <a:ea typeface="微软雅黑" panose="020B0503020204020204" charset="-122"/>
                <a:sym typeface="+mn-ea"/>
              </a:rPr>
              <a:t>生产设备方面</a:t>
            </a:r>
          </a:p>
        </p:txBody>
      </p:sp>
      <p:pic>
        <p:nvPicPr>
          <p:cNvPr id="2052" name="Picture 4"/>
          <p:cNvPicPr>
            <a:picLocks noChangeAspect="1" noChangeArrowheads="1"/>
          </p:cNvPicPr>
          <p:nvPr/>
        </p:nvPicPr>
        <p:blipFill>
          <a:blip r:embed="rId4" cstate="print"/>
          <a:srcRect/>
          <a:stretch>
            <a:fillRect/>
          </a:stretch>
        </p:blipFill>
        <p:spPr bwMode="auto">
          <a:xfrm>
            <a:off x="182528" y="4168240"/>
            <a:ext cx="3201940" cy="2042555"/>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3420093" y="4346369"/>
            <a:ext cx="3135085" cy="1852550"/>
          </a:xfrm>
          <a:prstGeom prst="rect">
            <a:avLst/>
          </a:prstGeom>
          <a:noFill/>
          <a:ln w="9525">
            <a:noFill/>
            <a:miter lim="800000"/>
            <a:headEnd/>
            <a:tailEnd/>
          </a:ln>
          <a:effectLst/>
        </p:spPr>
      </p:pic>
      <p:sp>
        <p:nvSpPr>
          <p:cNvPr id="10" name="文本框 28"/>
          <p:cNvSpPr txBox="1"/>
          <p:nvPr/>
        </p:nvSpPr>
        <p:spPr>
          <a:xfrm>
            <a:off x="0" y="6461067"/>
            <a:ext cx="6858000" cy="276999"/>
          </a:xfrm>
          <a:prstGeom prst="rect">
            <a:avLst/>
          </a:prstGeom>
          <a:noFill/>
        </p:spPr>
        <p:txBody>
          <a:bodyPr wrap="square" rtlCol="0">
            <a:spAutoFit/>
          </a:bodyPr>
          <a:lstStyle/>
          <a:p>
            <a:pPr algn="ctr"/>
            <a:r>
              <a:rPr lang="zh-CN" altLang="en-US" sz="1200" b="1" dirty="0" smtClean="0">
                <a:solidFill>
                  <a:srgbClr val="00B0F0"/>
                </a:solidFill>
                <a:latin typeface="Segoe UI" panose="020B0502040204020203" pitchFamily="34" charset="0"/>
                <a:ea typeface="微软雅黑" panose="020B0503020204020204" charset="-122"/>
                <a:sym typeface="+mn-ea"/>
              </a:rPr>
              <a:t>工艺方面</a:t>
            </a:r>
            <a:endParaRPr lang="zh-CN" altLang="en-US" sz="1200" b="1" dirty="0">
              <a:solidFill>
                <a:srgbClr val="00B0F0"/>
              </a:solidFill>
              <a:latin typeface="Segoe UI" panose="020B0502040204020203" pitchFamily="34" charset="0"/>
              <a:ea typeface="微软雅黑" panose="020B0503020204020204" charset="-122"/>
              <a:sym typeface="+mn-ea"/>
            </a:endParaRPr>
          </a:p>
        </p:txBody>
      </p:sp>
      <p:pic>
        <p:nvPicPr>
          <p:cNvPr id="2054" name="Picture 6"/>
          <p:cNvPicPr>
            <a:picLocks noChangeAspect="1" noChangeArrowheads="1"/>
          </p:cNvPicPr>
          <p:nvPr/>
        </p:nvPicPr>
        <p:blipFill>
          <a:blip r:embed="rId6" cstate="print"/>
          <a:srcRect/>
          <a:stretch>
            <a:fillRect/>
          </a:stretch>
        </p:blipFill>
        <p:spPr bwMode="auto">
          <a:xfrm>
            <a:off x="261258" y="6968341"/>
            <a:ext cx="3016332" cy="2068781"/>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3348842" y="6958940"/>
            <a:ext cx="3230088" cy="1944831"/>
          </a:xfrm>
          <a:prstGeom prst="rect">
            <a:avLst/>
          </a:prstGeom>
          <a:noFill/>
          <a:ln w="9525">
            <a:noFill/>
            <a:miter lim="800000"/>
            <a:headEnd/>
            <a:tailEnd/>
          </a:ln>
          <a:effec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386,&quot;width&quot;:9316}"/>
</p:tagLst>
</file>

<file path=ppt/tags/tag2.xml><?xml version="1.0" encoding="utf-8"?>
<p:tagLst xmlns:a="http://schemas.openxmlformats.org/drawingml/2006/main" xmlns:r="http://schemas.openxmlformats.org/officeDocument/2006/relationships" xmlns:p="http://schemas.openxmlformats.org/presentationml/2006/main">
  <p:tag name="KSO_WM_UNIT_VALUE" val="1015*846"/>
  <p:tag name="KSO_WM_UNIT_HIGHLIGHT" val="0"/>
  <p:tag name="KSO_WM_UNIT_COMPATIBLE" val="0"/>
  <p:tag name="KSO_WM_UNIT_DIAGRAM_ISNUMVISUAL" val="0"/>
  <p:tag name="KSO_WM_UNIT_DIAGRAM_ISREFERUNIT" val="0"/>
  <p:tag name="KSO_WM_UNIT_TYPE" val="d"/>
  <p:tag name="KSO_WM_UNIT_INDEX" val="1"/>
  <p:tag name="KSO_WM_UNIT_ID" val="diagram20208056_1*d*1"/>
  <p:tag name="KSO_WM_TEMPLATE_CATEGORY" val="diagram"/>
  <p:tag name="KSO_WM_TEMPLATE_INDEX" val="20208056"/>
  <p:tag name="KSO_WM_UNIT_LAYERLEVEL" val="1"/>
  <p:tag name="KSO_WM_TAG_VERSION" val="1.0"/>
  <p:tag name="KSO_WM_BEAUTIFY_FLAG" val="#wm#"/>
  <p:tag name="KSO_WM_CHIP_GROUPID" val="5e7310da9a230a26b9e88a19"/>
  <p:tag name="KSO_WM_CHIP_XID" val="5e7310da9a230a26b9e88a1a"/>
  <p:tag name="KSO_WM_UNIT_DEC_AREA_ID" val="57be8f0c41fe4b5892f16f37ffc07542"/>
  <p:tag name="KSO_WM_CHIP_FILLAREA_FILL_RULE" val="{&quot;fill_align&quot;:&quot;rm&quot;,&quot;fill_mode&quot;:&quot;full&quot;,&quot;sacle_strategy&quot;:&quot;smart&quot;}"/>
  <p:tag name="KSO_WM_ASSEMBLE_CHIP_INDEX" val="79f8f90a44cf4821b366c35eac30e41d"/>
  <p:tag name="KSO_WM_UNIT_SUPPORT_UNIT_TYPE" val="[&quot;d&quot;]"/>
  <p:tag name="KSO_WM_TEMPLATE_ASSEMBLE_XID" val="60656f844054ed1e2fb80c26"/>
  <p:tag name="KSO_WM_TEMPLATE_ASSEMBLE_GROUPID" val="60656f844054ed1e2fb80c2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2013 - 2022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2926</TotalTime>
  <Words>3687</Words>
  <Application>Microsoft Office PowerPoint</Application>
  <PresentationFormat>A4 纸张(210x297 毫米)</PresentationFormat>
  <Paragraphs>272</Paragraphs>
  <Slides>31</Slides>
  <Notes>1</Notes>
  <HiddenSlides>0</HiddenSlides>
  <MMClips>0</MMClips>
  <ScaleCrop>false</ScaleCrop>
  <HeadingPairs>
    <vt:vector size="4" baseType="variant">
      <vt:variant>
        <vt:lpstr>主题</vt:lpstr>
      </vt:variant>
      <vt:variant>
        <vt:i4>1</vt:i4>
      </vt:variant>
      <vt:variant>
        <vt:lpstr>幻灯片标题</vt:lpstr>
      </vt:variant>
      <vt:variant>
        <vt:i4>31</vt:i4>
      </vt:variant>
    </vt:vector>
  </HeadingPairs>
  <TitlesOfParts>
    <vt:vector size="32" baseType="lpstr">
      <vt:lpstr>Office 主题​​</vt:lpstr>
      <vt:lpstr>幻灯片 1</vt:lpstr>
      <vt:lpstr>前言</vt:lpstr>
      <vt:lpstr>目录</vt:lpstr>
      <vt:lpstr> 01 昆明鹏翼达气体产品有限公司</vt:lpstr>
      <vt:lpstr>幻灯片 5</vt:lpstr>
      <vt:lpstr> 02    云南天耀化工有限公司</vt:lpstr>
      <vt:lpstr>幻灯片 7</vt:lpstr>
      <vt:lpstr>03  昆明凯航光电科技有限公司 </vt:lpstr>
      <vt:lpstr>幻灯片 9</vt:lpstr>
      <vt:lpstr> 04  云南祥丰同辉新材料科技有限公司</vt:lpstr>
      <vt:lpstr>幻灯片 11</vt:lpstr>
      <vt:lpstr> 05 云南氟磷电子科技有限公司</vt:lpstr>
      <vt:lpstr>幻灯片 13</vt:lpstr>
      <vt:lpstr> 06   昆明和裕胶粘制品有限公司 </vt:lpstr>
      <vt:lpstr>幻灯片 15</vt:lpstr>
      <vt:lpstr> 12  多氟多(昆明)科技开发有限公司</vt:lpstr>
      <vt:lpstr>幻灯片 17</vt:lpstr>
      <vt:lpstr> 13   昆明远方生物制品有限公司</vt:lpstr>
      <vt:lpstr>幻灯片 19</vt:lpstr>
      <vt:lpstr> 14   云南云龙制药股份有限公司</vt:lpstr>
      <vt:lpstr>幻灯片 21</vt:lpstr>
      <vt:lpstr>15  云南昊邦制药有限公司</vt:lpstr>
      <vt:lpstr>幻灯片 23</vt:lpstr>
      <vt:lpstr> 17   康乐卫士(昆明)生物技术有限公司</vt:lpstr>
      <vt:lpstr>幻灯片 25</vt:lpstr>
      <vt:lpstr>  19  昆明全波红外科技有限公司</vt:lpstr>
      <vt:lpstr>幻灯片 27</vt:lpstr>
      <vt:lpstr>  20  云南建源电力器材有限公司</vt:lpstr>
      <vt:lpstr>幻灯片 29</vt:lpstr>
      <vt:lpstr> 21 中铜(昆明)铜业有限公司</vt:lpstr>
      <vt:lpstr>幻灯片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邵玲瑞</dc:creator>
  <cp:lastModifiedBy>MicroSoft</cp:lastModifiedBy>
  <cp:revision>176</cp:revision>
  <dcterms:created xsi:type="dcterms:W3CDTF">2024-08-22T02:20:35Z</dcterms:created>
  <dcterms:modified xsi:type="dcterms:W3CDTF">2024-09-19T03:40:39Z</dcterms:modified>
</cp:coreProperties>
</file>