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83" r:id="rId3"/>
    <p:sldId id="257" r:id="rId4"/>
    <p:sldId id="324" r:id="rId5"/>
    <p:sldId id="326" r:id="rId6"/>
    <p:sldId id="327" r:id="rId7"/>
    <p:sldId id="424" r:id="rId8"/>
    <p:sldId id="339" r:id="rId9"/>
    <p:sldId id="340" r:id="rId10"/>
    <p:sldId id="343" r:id="rId11"/>
    <p:sldId id="344" r:id="rId12"/>
    <p:sldId id="367" r:id="rId13"/>
    <p:sldId id="425" r:id="rId14"/>
    <p:sldId id="347" r:id="rId15"/>
    <p:sldId id="348" r:id="rId16"/>
    <p:sldId id="351" r:id="rId17"/>
    <p:sldId id="352" r:id="rId18"/>
    <p:sldId id="353" r:id="rId19"/>
    <p:sldId id="334" r:id="rId20"/>
    <p:sldId id="358" r:id="rId21"/>
    <p:sldId id="451" r:id="rId22"/>
    <p:sldId id="354" r:id="rId23"/>
    <p:sldId id="336" r:id="rId24"/>
    <p:sldId id="337" r:id="rId25"/>
    <p:sldId id="338" r:id="rId26"/>
    <p:sldId id="360" r:id="rId27"/>
    <p:sldId id="320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287F"/>
    <a:srgbClr val="092880"/>
    <a:srgbClr val="FDDFB8"/>
    <a:srgbClr val="B00000"/>
    <a:srgbClr val="8A0000"/>
    <a:srgbClr val="FFB50B"/>
    <a:srgbClr val="F0D300"/>
    <a:srgbClr val="7C00D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44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-442" y="-86"/>
      </p:cViewPr>
      <p:guideLst>
        <p:guide orient="horz" pos="190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A907D-8648-4613-A5C9-CBF220CA8205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717EC-8D68-4094-8D86-B3E7D02B00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E7C2-E9DD-4FF3-98AC-5166F2BE4D5D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AFA-4F0A-4FA4-AD47-AE229B4119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E7C2-E9DD-4FF3-98AC-5166F2BE4D5D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AFA-4F0A-4FA4-AD47-AE229B4119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E7C2-E9DD-4FF3-98AC-5166F2BE4D5D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AFA-4F0A-4FA4-AD47-AE229B4119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E7C2-E9DD-4FF3-98AC-5166F2BE4D5D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AFA-4F0A-4FA4-AD47-AE229B4119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E7C2-E9DD-4FF3-98AC-5166F2BE4D5D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AFA-4F0A-4FA4-AD47-AE229B4119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E7C2-E9DD-4FF3-98AC-5166F2BE4D5D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AFA-4F0A-4FA4-AD47-AE229B4119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E7C2-E9DD-4FF3-98AC-5166F2BE4D5D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AFA-4F0A-4FA4-AD47-AE229B4119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E7C2-E9DD-4FF3-98AC-5166F2BE4D5D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AFA-4F0A-4FA4-AD47-AE229B4119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E7C2-E9DD-4FF3-98AC-5166F2BE4D5D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AFA-4F0A-4FA4-AD47-AE229B4119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E7C2-E9DD-4FF3-98AC-5166F2BE4D5D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AFA-4F0A-4FA4-AD47-AE229B4119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E7C2-E9DD-4FF3-98AC-5166F2BE4D5D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AFA-4F0A-4FA4-AD47-AE229B4119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1E7C2-E9DD-4FF3-98AC-5166F2BE4D5D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E4AFA-4F0A-4FA4-AD47-AE229B4119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tags" Target="../tags/tag45.xml"/><Relationship Id="rId3" Type="http://schemas.openxmlformats.org/officeDocument/2006/relationships/tags" Target="../tags/tag22.xml"/><Relationship Id="rId21" Type="http://schemas.openxmlformats.org/officeDocument/2006/relationships/tags" Target="../tags/tag40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tags" Target="../tags/tag44.xml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tags" Target="../tags/tag39.xml"/><Relationship Id="rId29" Type="http://schemas.openxmlformats.org/officeDocument/2006/relationships/tags" Target="../tags/tag48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tags" Target="../tags/tag43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tags" Target="../tags/tag42.xml"/><Relationship Id="rId28" Type="http://schemas.openxmlformats.org/officeDocument/2006/relationships/tags" Target="../tags/tag47.xml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image" Target="../media/image2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tags" Target="../tags/tag41.xml"/><Relationship Id="rId27" Type="http://schemas.openxmlformats.org/officeDocument/2006/relationships/tags" Target="../tags/tag46.xml"/><Relationship Id="rId30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-3" y="0"/>
            <a:ext cx="12192003" cy="6858000"/>
          </a:xfrm>
          <a:prstGeom prst="rect">
            <a:avLst/>
          </a:prstGeom>
          <a:solidFill>
            <a:srgbClr val="092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îŝľíďê"/>
          <p:cNvSpPr/>
          <p:nvPr/>
        </p:nvSpPr>
        <p:spPr>
          <a:xfrm flipH="1">
            <a:off x="-3" y="0"/>
            <a:ext cx="12192000" cy="6858000"/>
          </a:xfrm>
          <a:prstGeom prst="rect">
            <a:avLst/>
          </a:prstGeom>
          <a:blipFill dpi="0" rotWithShape="0">
            <a:blip r:embed="rId3">
              <a:alphaModFix amt="43000"/>
            </a:blip>
            <a:srcRect/>
            <a:stretch>
              <a:fillRect t="-9458" b="-906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îṥļiḑê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8A0000"/>
              </a:gs>
              <a:gs pos="36000">
                <a:srgbClr val="092880">
                  <a:alpha val="65000"/>
                </a:srgbClr>
              </a:gs>
              <a:gs pos="0">
                <a:srgbClr val="092579">
                  <a:alpha val="95000"/>
                </a:srgbClr>
              </a:gs>
              <a:gs pos="70000">
                <a:srgbClr val="C00000">
                  <a:alpha val="6500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ïṩḷîḑè"/>
          <p:cNvSpPr/>
          <p:nvPr/>
        </p:nvSpPr>
        <p:spPr>
          <a:xfrm flipH="1">
            <a:off x="-590494" y="0"/>
            <a:ext cx="7639076" cy="6858000"/>
          </a:xfrm>
          <a:custGeom>
            <a:avLst/>
            <a:gdLst>
              <a:gd name="connsiteX0" fmla="*/ 4729581 w 7639076"/>
              <a:gd name="connsiteY0" fmla="*/ 567069 h 6858000"/>
              <a:gd name="connsiteX1" fmla="*/ 4471124 w 7639076"/>
              <a:gd name="connsiteY1" fmla="*/ 567539 h 6858000"/>
              <a:gd name="connsiteX2" fmla="*/ 2081845 w 7639076"/>
              <a:gd name="connsiteY2" fmla="*/ 3220620 h 6858000"/>
              <a:gd name="connsiteX3" fmla="*/ 4734926 w 7639076"/>
              <a:gd name="connsiteY3" fmla="*/ 5609900 h 6858000"/>
              <a:gd name="connsiteX4" fmla="*/ 7124206 w 7639076"/>
              <a:gd name="connsiteY4" fmla="*/ 2956818 h 6858000"/>
              <a:gd name="connsiteX5" fmla="*/ 4729581 w 7639076"/>
              <a:gd name="connsiteY5" fmla="*/ 567069 h 6858000"/>
              <a:gd name="connsiteX6" fmla="*/ 1191770 w 7639076"/>
              <a:gd name="connsiteY6" fmla="*/ 0 h 6858000"/>
              <a:gd name="connsiteX7" fmla="*/ 7639076 w 7639076"/>
              <a:gd name="connsiteY7" fmla="*/ 0 h 6858000"/>
              <a:gd name="connsiteX8" fmla="*/ 7639076 w 7639076"/>
              <a:gd name="connsiteY8" fmla="*/ 6548056 h 6858000"/>
              <a:gd name="connsiteX9" fmla="*/ 7630113 w 7639076"/>
              <a:gd name="connsiteY9" fmla="*/ 6556476 h 6858000"/>
              <a:gd name="connsiteX10" fmla="*/ 7372454 w 7639076"/>
              <a:gd name="connsiteY10" fmla="*/ 6765856 h 6858000"/>
              <a:gd name="connsiteX11" fmla="*/ 7244024 w 7639076"/>
              <a:gd name="connsiteY11" fmla="*/ 6858000 h 6858000"/>
              <a:gd name="connsiteX12" fmla="*/ 1963120 w 7639076"/>
              <a:gd name="connsiteY12" fmla="*/ 6858000 h 6858000"/>
              <a:gd name="connsiteX13" fmla="*/ 1864715 w 7639076"/>
              <a:gd name="connsiteY13" fmla="*/ 6788668 h 6858000"/>
              <a:gd name="connsiteX14" fmla="*/ 6401 w 7639076"/>
              <a:gd name="connsiteY14" fmla="*/ 3329203 h 6858000"/>
              <a:gd name="connsiteX15" fmla="*/ 1038826 w 7639076"/>
              <a:gd name="connsiteY15" fmla="*/ 1760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39076" h="6858000">
                <a:moveTo>
                  <a:pt x="4729581" y="567069"/>
                </a:moveTo>
                <a:cubicBezTo>
                  <a:pt x="4644376" y="562897"/>
                  <a:pt x="4558150" y="562986"/>
                  <a:pt x="4471124" y="567539"/>
                </a:cubicBezTo>
                <a:cubicBezTo>
                  <a:pt x="3078714" y="640386"/>
                  <a:pt x="2008999" y="1828211"/>
                  <a:pt x="2081845" y="3220620"/>
                </a:cubicBezTo>
                <a:cubicBezTo>
                  <a:pt x="2154692" y="4613031"/>
                  <a:pt x="3342517" y="5682747"/>
                  <a:pt x="4734926" y="5609900"/>
                </a:cubicBezTo>
                <a:cubicBezTo>
                  <a:pt x="6127337" y="5537052"/>
                  <a:pt x="7197053" y="4349228"/>
                  <a:pt x="7124206" y="2956818"/>
                </a:cubicBezTo>
                <a:cubicBezTo>
                  <a:pt x="7055912" y="1651434"/>
                  <a:pt x="6007656" y="629668"/>
                  <a:pt x="4729581" y="567069"/>
                </a:cubicBezTo>
                <a:close/>
                <a:moveTo>
                  <a:pt x="1191770" y="0"/>
                </a:moveTo>
                <a:lnTo>
                  <a:pt x="7639076" y="0"/>
                </a:lnTo>
                <a:lnTo>
                  <a:pt x="7639076" y="6548056"/>
                </a:lnTo>
                <a:lnTo>
                  <a:pt x="7630113" y="6556476"/>
                </a:lnTo>
                <a:cubicBezTo>
                  <a:pt x="7546854" y="6629254"/>
                  <a:pt x="7460916" y="6699105"/>
                  <a:pt x="7372454" y="6765856"/>
                </a:cubicBezTo>
                <a:lnTo>
                  <a:pt x="7244024" y="6858000"/>
                </a:lnTo>
                <a:lnTo>
                  <a:pt x="1963120" y="6858000"/>
                </a:lnTo>
                <a:lnTo>
                  <a:pt x="1864715" y="6788668"/>
                </a:lnTo>
                <a:cubicBezTo>
                  <a:pt x="799020" y="5999026"/>
                  <a:pt x="81110" y="4757190"/>
                  <a:pt x="6401" y="3329203"/>
                </a:cubicBezTo>
                <a:cubicBezTo>
                  <a:pt x="-55855" y="2139213"/>
                  <a:pt x="339606" y="1031180"/>
                  <a:pt x="1038826" y="176063"/>
                </a:cubicBezTo>
                <a:close/>
              </a:path>
            </a:pathLst>
          </a:cu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ïṥļíḍê"/>
          <p:cNvSpPr>
            <a:spLocks noChangeAspect="1"/>
          </p:cNvSpPr>
          <p:nvPr/>
        </p:nvSpPr>
        <p:spPr>
          <a:xfrm rot="10018550" flipH="1">
            <a:off x="8842410" y="2883506"/>
            <a:ext cx="4995268" cy="4992430"/>
          </a:xfrm>
          <a:prstGeom prst="donut">
            <a:avLst>
              <a:gd name="adj" fmla="val 21510"/>
            </a:avLst>
          </a:prstGeom>
          <a:gradFill>
            <a:gsLst>
              <a:gs pos="0">
                <a:schemeClr val="bg1">
                  <a:alpha val="13000"/>
                </a:schemeClr>
              </a:gs>
              <a:gs pos="100000">
                <a:schemeClr val="bg1">
                  <a:alpha val="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ïṥļíḍê"/>
          <p:cNvSpPr>
            <a:spLocks noChangeAspect="1"/>
          </p:cNvSpPr>
          <p:nvPr/>
        </p:nvSpPr>
        <p:spPr>
          <a:xfrm flipH="1">
            <a:off x="9523730" y="-2157730"/>
            <a:ext cx="4196080" cy="4194810"/>
          </a:xfrm>
          <a:prstGeom prst="donut">
            <a:avLst>
              <a:gd name="adj" fmla="val 21510"/>
            </a:avLst>
          </a:prstGeom>
          <a:gradFill>
            <a:gsLst>
              <a:gs pos="0">
                <a:schemeClr val="bg1">
                  <a:alpha val="37000"/>
                </a:schemeClr>
              </a:gs>
              <a:gs pos="100000">
                <a:schemeClr val="bg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59405" y="1596092"/>
            <a:ext cx="8602980" cy="17837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5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青浦区促进质量提升</a:t>
            </a:r>
          </a:p>
          <a:p>
            <a:pPr algn="l"/>
            <a:r>
              <a:rPr lang="zh-CN" altLang="en-US" sz="5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和标准体系建设的政策措施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536950" y="3612515"/>
            <a:ext cx="780669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 i="1" dirty="0">
                <a:gradFill>
                  <a:gsLst>
                    <a:gs pos="0">
                      <a:schemeClr val="accent1">
                        <a:lumMod val="5000"/>
                        <a:lumOff val="95000"/>
                        <a:alpha val="24000"/>
                      </a:schemeClr>
                    </a:gs>
                    <a:gs pos="68000">
                      <a:schemeClr val="bg1">
                        <a:alpha val="100000"/>
                      </a:schemeClr>
                    </a:gs>
                  </a:gsLst>
                  <a:lin ang="10800000" scaled="0"/>
                </a:gra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政策解读和申报指南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4372610" y="4004945"/>
            <a:ext cx="5481955" cy="1412875"/>
            <a:chOff x="1825" y="6082"/>
            <a:chExt cx="8633" cy="2225"/>
          </a:xfrm>
        </p:grpSpPr>
        <p:sp>
          <p:nvSpPr>
            <p:cNvPr id="19" name="文本框 18"/>
            <p:cNvSpPr txBox="1"/>
            <p:nvPr/>
          </p:nvSpPr>
          <p:spPr>
            <a:xfrm>
              <a:off x="1825" y="6082"/>
              <a:ext cx="48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2000" b="1" i="1" cap="all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042" y="8187"/>
              <a:ext cx="8416" cy="12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C00000">
                    <a:alpha val="0"/>
                  </a:srgb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10870" y="1351915"/>
          <a:ext cx="2700020" cy="2652395"/>
        </p:xfrm>
        <a:graphic>
          <a:graphicData uri="http://schemas.openxmlformats.org/presentationml/2006/ole">
            <p:oleObj spid="_x0000_s7218" r:id="rId4" imgW="460800" imgH="460800" progId="">
              <p:embed/>
            </p:oleObj>
          </a:graphicData>
        </a:graphic>
      </p:graphicFrame>
      <p:sp>
        <p:nvSpPr>
          <p:cNvPr id="5" name="矩形 4"/>
          <p:cNvSpPr/>
          <p:nvPr/>
        </p:nvSpPr>
        <p:spPr>
          <a:xfrm>
            <a:off x="4510405" y="5830907"/>
            <a:ext cx="317119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上海市青浦区市场监督管理局</a:t>
            </a: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202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5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年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4" grpId="2"/>
      <p:bldP spid="3" grpId="1"/>
      <p:bldP spid="3" grpId="2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îṥļiḑê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0">
                <a:srgbClr val="8A0000"/>
              </a:gs>
              <a:gs pos="27000">
                <a:srgbClr val="092880">
                  <a:alpha val="92000"/>
                </a:srgbClr>
              </a:gs>
              <a:gs pos="7000">
                <a:srgbClr val="092579">
                  <a:alpha val="100000"/>
                </a:srgbClr>
              </a:gs>
              <a:gs pos="66000">
                <a:srgbClr val="C00000">
                  <a:alpha val="9500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îŝľíďê"/>
          <p:cNvSpPr/>
          <p:nvPr/>
        </p:nvSpPr>
        <p:spPr>
          <a:xfrm flipH="1">
            <a:off x="632" y="0"/>
            <a:ext cx="12192000" cy="6858000"/>
          </a:xfrm>
          <a:prstGeom prst="rect">
            <a:avLst/>
          </a:prstGeom>
          <a:blipFill dpi="0" rotWithShape="0">
            <a:blip r:embed="rId3">
              <a:alphaModFix amt="10000"/>
            </a:blip>
            <a:srcRect/>
            <a:stretch>
              <a:fillRect t="-9458" b="-906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任意多边形: 形状 29"/>
          <p:cNvSpPr/>
          <p:nvPr/>
        </p:nvSpPr>
        <p:spPr>
          <a:xfrm flipH="1" flipV="1">
            <a:off x="0" y="0"/>
            <a:ext cx="4560521" cy="6858000"/>
          </a:xfrm>
          <a:custGeom>
            <a:avLst/>
            <a:gdLst>
              <a:gd name="connsiteX0" fmla="*/ 1191770 w 4560521"/>
              <a:gd name="connsiteY0" fmla="*/ 0 h 6858000"/>
              <a:gd name="connsiteX1" fmla="*/ 4560521 w 4560521"/>
              <a:gd name="connsiteY1" fmla="*/ 0 h 6858000"/>
              <a:gd name="connsiteX2" fmla="*/ 4560521 w 4560521"/>
              <a:gd name="connsiteY2" fmla="*/ 567377 h 6858000"/>
              <a:gd name="connsiteX3" fmla="*/ 4471124 w 4560521"/>
              <a:gd name="connsiteY3" fmla="*/ 567539 h 6858000"/>
              <a:gd name="connsiteX4" fmla="*/ 2081845 w 4560521"/>
              <a:gd name="connsiteY4" fmla="*/ 3220620 h 6858000"/>
              <a:gd name="connsiteX5" fmla="*/ 4476469 w 4560521"/>
              <a:gd name="connsiteY5" fmla="*/ 5610370 h 6858000"/>
              <a:gd name="connsiteX6" fmla="*/ 4560521 w 4560521"/>
              <a:gd name="connsiteY6" fmla="*/ 5610217 h 6858000"/>
              <a:gd name="connsiteX7" fmla="*/ 4560521 w 4560521"/>
              <a:gd name="connsiteY7" fmla="*/ 6858000 h 6858000"/>
              <a:gd name="connsiteX8" fmla="*/ 1963120 w 4560521"/>
              <a:gd name="connsiteY8" fmla="*/ 6858000 h 6858000"/>
              <a:gd name="connsiteX9" fmla="*/ 1864715 w 4560521"/>
              <a:gd name="connsiteY9" fmla="*/ 6788668 h 6858000"/>
              <a:gd name="connsiteX10" fmla="*/ 6401 w 4560521"/>
              <a:gd name="connsiteY10" fmla="*/ 3329203 h 6858000"/>
              <a:gd name="connsiteX11" fmla="*/ 1038826 w 4560521"/>
              <a:gd name="connsiteY11" fmla="*/ 1760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60521" h="6858000">
                <a:moveTo>
                  <a:pt x="1191770" y="0"/>
                </a:moveTo>
                <a:lnTo>
                  <a:pt x="4560521" y="0"/>
                </a:lnTo>
                <a:lnTo>
                  <a:pt x="4560521" y="567377"/>
                </a:lnTo>
                <a:lnTo>
                  <a:pt x="4471124" y="567539"/>
                </a:lnTo>
                <a:cubicBezTo>
                  <a:pt x="3078714" y="640386"/>
                  <a:pt x="2008999" y="1828211"/>
                  <a:pt x="2081845" y="3220620"/>
                </a:cubicBezTo>
                <a:cubicBezTo>
                  <a:pt x="2150139" y="4526006"/>
                  <a:pt x="3198394" y="5547772"/>
                  <a:pt x="4476469" y="5610370"/>
                </a:cubicBezTo>
                <a:lnTo>
                  <a:pt x="4560521" y="5610217"/>
                </a:lnTo>
                <a:lnTo>
                  <a:pt x="4560521" y="6858000"/>
                </a:lnTo>
                <a:lnTo>
                  <a:pt x="1963120" y="6858000"/>
                </a:lnTo>
                <a:lnTo>
                  <a:pt x="1864715" y="6788668"/>
                </a:lnTo>
                <a:cubicBezTo>
                  <a:pt x="799020" y="5999026"/>
                  <a:pt x="81110" y="4757190"/>
                  <a:pt x="6401" y="3329203"/>
                </a:cubicBezTo>
                <a:cubicBezTo>
                  <a:pt x="-55855" y="2139213"/>
                  <a:pt x="339606" y="1031180"/>
                  <a:pt x="1038826" y="176063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9000"/>
                </a:schemeClr>
              </a:gs>
              <a:gs pos="84000">
                <a:srgbClr val="092880">
                  <a:alpha val="50000"/>
                </a:srgbClr>
              </a:gs>
            </a:gsLst>
            <a:lin ang="545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ïṥļíḍê"/>
          <p:cNvSpPr>
            <a:spLocks noChangeAspect="1"/>
          </p:cNvSpPr>
          <p:nvPr/>
        </p:nvSpPr>
        <p:spPr>
          <a:xfrm flipH="1">
            <a:off x="10702925" y="-615950"/>
            <a:ext cx="2038985" cy="2037080"/>
          </a:xfrm>
          <a:prstGeom prst="donut">
            <a:avLst>
              <a:gd name="adj" fmla="val 21510"/>
            </a:avLst>
          </a:prstGeom>
          <a:gradFill>
            <a:gsLst>
              <a:gs pos="0">
                <a:schemeClr val="bg1">
                  <a:alpha val="51000"/>
                </a:schemeClr>
              </a:gs>
              <a:gs pos="100000">
                <a:srgbClr val="092880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922655" y="1401445"/>
            <a:ext cx="10347325" cy="4984750"/>
            <a:chOff x="1453" y="2639"/>
            <a:chExt cx="16295" cy="7850"/>
          </a:xfrm>
        </p:grpSpPr>
        <p:sp>
          <p:nvSpPr>
            <p:cNvPr id="35" name="矩形 34"/>
            <p:cNvSpPr/>
            <p:nvPr/>
          </p:nvSpPr>
          <p:spPr>
            <a:xfrm>
              <a:off x="1453" y="2639"/>
              <a:ext cx="16295" cy="7725"/>
            </a:xfrm>
            <a:prstGeom prst="rect">
              <a:avLst/>
            </a:prstGeom>
            <a:gradFill>
              <a:gsLst>
                <a:gs pos="0">
                  <a:schemeClr val="bg1">
                    <a:alpha val="10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1453" y="2639"/>
              <a:ext cx="16295" cy="138"/>
            </a:xfrm>
            <a:prstGeom prst="rect">
              <a:avLst/>
            </a:prstGeom>
            <a:solidFill>
              <a:srgbClr val="092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1453" y="10351"/>
              <a:ext cx="16295" cy="1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4" name="同侧圆角矩形 63"/>
            <p:cNvSpPr/>
            <p:nvPr/>
          </p:nvSpPr>
          <p:spPr>
            <a:xfrm>
              <a:off x="3280" y="10090"/>
              <a:ext cx="12642" cy="275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412875" y="607060"/>
            <a:ext cx="9366885" cy="794385"/>
            <a:chOff x="2028" y="1388"/>
            <a:chExt cx="14751" cy="1251"/>
          </a:xfrm>
        </p:grpSpPr>
        <p:sp>
          <p:nvSpPr>
            <p:cNvPr id="62" name="同侧圆角矩形 61"/>
            <p:cNvSpPr/>
            <p:nvPr/>
          </p:nvSpPr>
          <p:spPr>
            <a:xfrm flipH="1">
              <a:off x="2028" y="1388"/>
              <a:ext cx="14751" cy="1251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083" y="1466"/>
              <a:ext cx="13022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第五条 促进质量提升部分（共</a:t>
              </a:r>
              <a:r>
                <a:rPr lang="en-US" altLang="zh-CN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款）</a:t>
              </a:r>
              <a:endParaRPr lang="zh-CN" altLang="en-US" sz="4000" b="1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362710" y="1635125"/>
            <a:ext cx="9467850" cy="4173855"/>
            <a:chOff x="9667" y="2809"/>
            <a:chExt cx="7310" cy="6573"/>
          </a:xfrm>
        </p:grpSpPr>
        <p:sp>
          <p:nvSpPr>
            <p:cNvPr id="6" name="矩形 5"/>
            <p:cNvSpPr/>
            <p:nvPr/>
          </p:nvSpPr>
          <p:spPr>
            <a:xfrm>
              <a:off x="9669" y="2809"/>
              <a:ext cx="7308" cy="1151"/>
            </a:xfrm>
            <a:prstGeom prst="rect">
              <a:avLst/>
            </a:prstGeom>
            <a:solidFill>
              <a:srgbClr val="B00000"/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sz="32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（</a:t>
              </a:r>
              <a:r>
                <a:rPr lang="en-US" altLang="zh-CN" sz="32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3</a:t>
              </a:r>
              <a:r>
                <a:rPr lang="zh-CN" sz="32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）</a:t>
              </a:r>
              <a:r>
                <a:rPr sz="3200" b="1" dirty="0" err="1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支持</a:t>
              </a:r>
              <a:r>
                <a:rPr lang="zh-CN" altLang="en-US" sz="32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先进</a:t>
              </a:r>
              <a:r>
                <a:rPr sz="3200" b="1" dirty="0" err="1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质量</a:t>
              </a:r>
              <a:r>
                <a:rPr lang="zh-CN" altLang="en-US" sz="32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管理经验成果</a:t>
              </a:r>
              <a:endParaRPr lang="zh-CN" altLang="en-US" sz="3200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9667" y="3957"/>
              <a:ext cx="7309" cy="54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1"/>
              </p:custDataLst>
            </p:nvPr>
          </p:nvSpPr>
          <p:spPr>
            <a:xfrm>
              <a:off x="9706" y="4052"/>
              <a:ext cx="7232" cy="4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20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lang="zh-CN" altLang="zh-CN" sz="20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对</a:t>
              </a:r>
              <a:r>
                <a:rPr lang="zh-CN" altLang="zh-CN"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获市级及以上先进</a:t>
              </a:r>
              <a:r>
                <a:rPr lang="zh-CN" altLang="zh-CN"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质量管理方法案例</a:t>
              </a:r>
              <a:r>
                <a:rPr lang="zh-CN" altLang="zh-CN"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、</a:t>
              </a:r>
              <a:r>
                <a:rPr lang="zh-CN" altLang="zh-CN"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首席质量官质量变革创新典型案例</a:t>
              </a:r>
              <a:r>
                <a:rPr lang="zh-CN" altLang="zh-CN"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及</a:t>
              </a:r>
              <a:r>
                <a:rPr lang="zh-CN" altLang="zh-CN"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质量品牌故事演讲大赛优胜奖</a:t>
              </a:r>
              <a:r>
                <a:rPr lang="zh-CN" altLang="zh-CN"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、</a:t>
              </a:r>
              <a:r>
                <a:rPr lang="zh-CN" altLang="zh-CN"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质量基础设施立功竞赛优胜奖</a:t>
              </a:r>
              <a:r>
                <a:rPr lang="zh-CN" altLang="zh-CN"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的单位，分别给予</a:t>
              </a:r>
              <a:r>
                <a:rPr lang="en-US" altLang="zh-CN"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</a:t>
              </a:r>
              <a:r>
                <a:rPr lang="zh-CN" altLang="zh-CN"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万元</a:t>
              </a:r>
              <a:r>
                <a:rPr lang="zh-CN" altLang="zh-CN"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一次性扶持</a:t>
              </a:r>
              <a:r>
                <a:rPr lang="zh-CN" altLang="zh-CN" sz="20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  <a:endPara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20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lang="zh-CN" altLang="zh-CN" sz="20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对于</a:t>
              </a:r>
              <a:r>
                <a:rPr lang="zh-CN" altLang="zh-CN"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承担国家级、市级</a:t>
              </a:r>
              <a:r>
                <a:rPr lang="zh-CN" altLang="zh-CN"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质量提升项目建设</a:t>
              </a:r>
              <a:r>
                <a:rPr lang="zh-CN" altLang="zh-CN"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、</a:t>
              </a:r>
              <a:r>
                <a:rPr lang="zh-CN" altLang="zh-CN"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产业链质量提升</a:t>
              </a:r>
              <a:r>
                <a:rPr lang="zh-CN" altLang="zh-CN"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工作等项目的牵头承建单位，或者</a:t>
              </a:r>
              <a:r>
                <a:rPr lang="zh-CN" altLang="zh-CN"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举办质量领域具优一定影响力的论坛、展会</a:t>
              </a:r>
              <a:r>
                <a:rPr lang="zh-CN" altLang="zh-CN"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等活动的单位，给予</a:t>
              </a:r>
              <a:r>
                <a:rPr lang="en-US" altLang="zh-CN"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20</a:t>
              </a:r>
              <a:r>
                <a:rPr lang="zh-CN" altLang="zh-CN"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万元</a:t>
              </a:r>
              <a:r>
                <a:rPr lang="zh-CN" altLang="zh-CN"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的一次性扶持</a:t>
              </a:r>
              <a:r>
                <a:rPr lang="zh-CN" altLang="zh-CN" sz="20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  <a:endPara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922655" y="6386195"/>
            <a:ext cx="9187815" cy="450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咨询电话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39258029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区市场局 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质量发展科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）邮箱：shqpzlk@163.com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îṥļiḑê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0">
                <a:srgbClr val="8A0000"/>
              </a:gs>
              <a:gs pos="27000">
                <a:srgbClr val="092880">
                  <a:alpha val="92000"/>
                </a:srgbClr>
              </a:gs>
              <a:gs pos="7000">
                <a:srgbClr val="092579">
                  <a:alpha val="100000"/>
                </a:srgbClr>
              </a:gs>
              <a:gs pos="66000">
                <a:srgbClr val="C00000">
                  <a:alpha val="9500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îŝľíďê"/>
          <p:cNvSpPr/>
          <p:nvPr/>
        </p:nvSpPr>
        <p:spPr>
          <a:xfrm flipH="1">
            <a:off x="632" y="0"/>
            <a:ext cx="12192000" cy="6858000"/>
          </a:xfrm>
          <a:prstGeom prst="rect">
            <a:avLst/>
          </a:prstGeom>
          <a:blipFill dpi="0" rotWithShape="0">
            <a:blip r:embed="rId3">
              <a:alphaModFix amt="10000"/>
            </a:blip>
            <a:srcRect/>
            <a:stretch>
              <a:fillRect t="-9458" b="-906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任意多边形: 形状 29"/>
          <p:cNvSpPr/>
          <p:nvPr/>
        </p:nvSpPr>
        <p:spPr>
          <a:xfrm flipH="1" flipV="1">
            <a:off x="0" y="0"/>
            <a:ext cx="4560521" cy="6858000"/>
          </a:xfrm>
          <a:custGeom>
            <a:avLst/>
            <a:gdLst>
              <a:gd name="connsiteX0" fmla="*/ 1191770 w 4560521"/>
              <a:gd name="connsiteY0" fmla="*/ 0 h 6858000"/>
              <a:gd name="connsiteX1" fmla="*/ 4560521 w 4560521"/>
              <a:gd name="connsiteY1" fmla="*/ 0 h 6858000"/>
              <a:gd name="connsiteX2" fmla="*/ 4560521 w 4560521"/>
              <a:gd name="connsiteY2" fmla="*/ 567377 h 6858000"/>
              <a:gd name="connsiteX3" fmla="*/ 4471124 w 4560521"/>
              <a:gd name="connsiteY3" fmla="*/ 567539 h 6858000"/>
              <a:gd name="connsiteX4" fmla="*/ 2081845 w 4560521"/>
              <a:gd name="connsiteY4" fmla="*/ 3220620 h 6858000"/>
              <a:gd name="connsiteX5" fmla="*/ 4476469 w 4560521"/>
              <a:gd name="connsiteY5" fmla="*/ 5610370 h 6858000"/>
              <a:gd name="connsiteX6" fmla="*/ 4560521 w 4560521"/>
              <a:gd name="connsiteY6" fmla="*/ 5610217 h 6858000"/>
              <a:gd name="connsiteX7" fmla="*/ 4560521 w 4560521"/>
              <a:gd name="connsiteY7" fmla="*/ 6858000 h 6858000"/>
              <a:gd name="connsiteX8" fmla="*/ 1963120 w 4560521"/>
              <a:gd name="connsiteY8" fmla="*/ 6858000 h 6858000"/>
              <a:gd name="connsiteX9" fmla="*/ 1864715 w 4560521"/>
              <a:gd name="connsiteY9" fmla="*/ 6788668 h 6858000"/>
              <a:gd name="connsiteX10" fmla="*/ 6401 w 4560521"/>
              <a:gd name="connsiteY10" fmla="*/ 3329203 h 6858000"/>
              <a:gd name="connsiteX11" fmla="*/ 1038826 w 4560521"/>
              <a:gd name="connsiteY11" fmla="*/ 1760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60521" h="6858000">
                <a:moveTo>
                  <a:pt x="1191770" y="0"/>
                </a:moveTo>
                <a:lnTo>
                  <a:pt x="4560521" y="0"/>
                </a:lnTo>
                <a:lnTo>
                  <a:pt x="4560521" y="567377"/>
                </a:lnTo>
                <a:lnTo>
                  <a:pt x="4471124" y="567539"/>
                </a:lnTo>
                <a:cubicBezTo>
                  <a:pt x="3078714" y="640386"/>
                  <a:pt x="2008999" y="1828211"/>
                  <a:pt x="2081845" y="3220620"/>
                </a:cubicBezTo>
                <a:cubicBezTo>
                  <a:pt x="2150139" y="4526006"/>
                  <a:pt x="3198394" y="5547772"/>
                  <a:pt x="4476469" y="5610370"/>
                </a:cubicBezTo>
                <a:lnTo>
                  <a:pt x="4560521" y="5610217"/>
                </a:lnTo>
                <a:lnTo>
                  <a:pt x="4560521" y="6858000"/>
                </a:lnTo>
                <a:lnTo>
                  <a:pt x="1963120" y="6858000"/>
                </a:lnTo>
                <a:lnTo>
                  <a:pt x="1864715" y="6788668"/>
                </a:lnTo>
                <a:cubicBezTo>
                  <a:pt x="799020" y="5999026"/>
                  <a:pt x="81110" y="4757190"/>
                  <a:pt x="6401" y="3329203"/>
                </a:cubicBezTo>
                <a:cubicBezTo>
                  <a:pt x="-55855" y="2139213"/>
                  <a:pt x="339606" y="1031180"/>
                  <a:pt x="1038826" y="176063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9000"/>
                </a:schemeClr>
              </a:gs>
              <a:gs pos="84000">
                <a:srgbClr val="092880">
                  <a:alpha val="50000"/>
                </a:srgbClr>
              </a:gs>
            </a:gsLst>
            <a:lin ang="545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ïṥļíḍê"/>
          <p:cNvSpPr>
            <a:spLocks noChangeAspect="1"/>
          </p:cNvSpPr>
          <p:nvPr/>
        </p:nvSpPr>
        <p:spPr>
          <a:xfrm flipH="1">
            <a:off x="10702925" y="-615950"/>
            <a:ext cx="2038985" cy="2037080"/>
          </a:xfrm>
          <a:prstGeom prst="donut">
            <a:avLst>
              <a:gd name="adj" fmla="val 21510"/>
            </a:avLst>
          </a:prstGeom>
          <a:gradFill>
            <a:gsLst>
              <a:gs pos="0">
                <a:schemeClr val="bg1">
                  <a:alpha val="51000"/>
                </a:schemeClr>
              </a:gs>
              <a:gs pos="100000">
                <a:srgbClr val="092880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922655" y="1401445"/>
            <a:ext cx="10347325" cy="4984750"/>
            <a:chOff x="1453" y="2639"/>
            <a:chExt cx="16295" cy="7850"/>
          </a:xfrm>
        </p:grpSpPr>
        <p:sp>
          <p:nvSpPr>
            <p:cNvPr id="35" name="矩形 34"/>
            <p:cNvSpPr/>
            <p:nvPr/>
          </p:nvSpPr>
          <p:spPr>
            <a:xfrm>
              <a:off x="1453" y="2639"/>
              <a:ext cx="16295" cy="7725"/>
            </a:xfrm>
            <a:prstGeom prst="rect">
              <a:avLst/>
            </a:prstGeom>
            <a:gradFill>
              <a:gsLst>
                <a:gs pos="0">
                  <a:schemeClr val="bg1">
                    <a:alpha val="10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1453" y="2639"/>
              <a:ext cx="16295" cy="138"/>
            </a:xfrm>
            <a:prstGeom prst="rect">
              <a:avLst/>
            </a:prstGeom>
            <a:solidFill>
              <a:srgbClr val="092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1453" y="10351"/>
              <a:ext cx="16295" cy="1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4" name="同侧圆角矩形 63"/>
            <p:cNvSpPr/>
            <p:nvPr/>
          </p:nvSpPr>
          <p:spPr>
            <a:xfrm>
              <a:off x="3280" y="10090"/>
              <a:ext cx="12642" cy="275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412875" y="607060"/>
            <a:ext cx="9366885" cy="794385"/>
            <a:chOff x="2028" y="1388"/>
            <a:chExt cx="14751" cy="1251"/>
          </a:xfrm>
        </p:grpSpPr>
        <p:sp>
          <p:nvSpPr>
            <p:cNvPr id="62" name="同侧圆角矩形 61"/>
            <p:cNvSpPr/>
            <p:nvPr/>
          </p:nvSpPr>
          <p:spPr>
            <a:xfrm flipH="1">
              <a:off x="2028" y="1388"/>
              <a:ext cx="14751" cy="1251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083" y="1466"/>
              <a:ext cx="13022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第五条 促进质量提升部分（共</a:t>
              </a:r>
              <a:r>
                <a:rPr lang="en-US" altLang="zh-CN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款）</a:t>
              </a:r>
              <a:endParaRPr lang="zh-CN" altLang="en-US" sz="4000" b="1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362710" y="1635125"/>
            <a:ext cx="9467850" cy="4460618"/>
            <a:chOff x="9667" y="2809"/>
            <a:chExt cx="7310" cy="6573"/>
          </a:xfrm>
        </p:grpSpPr>
        <p:sp>
          <p:nvSpPr>
            <p:cNvPr id="6" name="矩形 5"/>
            <p:cNvSpPr/>
            <p:nvPr/>
          </p:nvSpPr>
          <p:spPr>
            <a:xfrm>
              <a:off x="9669" y="2809"/>
              <a:ext cx="7308" cy="1151"/>
            </a:xfrm>
            <a:prstGeom prst="rect">
              <a:avLst/>
            </a:prstGeom>
            <a:solidFill>
              <a:srgbClr val="B00000"/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sz="32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（</a:t>
              </a:r>
              <a:r>
                <a:rPr lang="en-US" altLang="zh-CN" sz="32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4</a:t>
              </a:r>
              <a:r>
                <a:rPr lang="zh-CN" sz="32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）</a:t>
              </a:r>
              <a:r>
                <a:rPr sz="3200" b="1" dirty="0" err="1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支持</a:t>
              </a:r>
              <a:r>
                <a:rPr lang="zh-CN" altLang="en-US" sz="32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先进产品和服务认证</a:t>
              </a:r>
              <a:endParaRPr lang="zh-CN" altLang="en-US" sz="3200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9667" y="3957"/>
              <a:ext cx="7309" cy="54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1"/>
              </p:custDataLst>
            </p:nvPr>
          </p:nvSpPr>
          <p:spPr>
            <a:xfrm>
              <a:off x="9915" y="4002"/>
              <a:ext cx="4201" cy="4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lang="zh-CN" altLang="zh-CN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对</a:t>
              </a:r>
              <a:r>
                <a:rPr lang="zh-CN" altLang="zh-CN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首次</a:t>
              </a:r>
              <a:r>
                <a:rPr lang="zh-CN" altLang="zh-CN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获得</a:t>
              </a:r>
              <a:r>
                <a:rPr lang="zh-CN" altLang="zh-CN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绿色产品认证、绿色服务认证、</a:t>
              </a:r>
              <a:r>
                <a:rPr lang="en-US" altLang="zh-CN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CNAS</a:t>
              </a:r>
              <a:r>
                <a:rPr lang="zh-CN" altLang="zh-CN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国家实验室认可</a:t>
              </a:r>
              <a:r>
                <a:rPr lang="zh-CN" altLang="zh-CN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项目的，给予</a:t>
              </a:r>
              <a:r>
                <a:rPr lang="en-US" altLang="zh-CN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r>
                <a:rPr lang="zh-CN" altLang="zh-CN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万元</a:t>
              </a:r>
              <a:r>
                <a:rPr lang="zh-CN" altLang="zh-CN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一次性扶持</a:t>
              </a:r>
              <a:r>
                <a:rPr lang="zh-CN" altLang="zh-CN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；</a:t>
              </a:r>
              <a:endParaRPr lang="en-US" altLang="zh-CN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</a:t>
              </a:r>
              <a:r>
                <a:rPr lang="zh-CN" altLang="zh-CN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对</a:t>
              </a:r>
              <a:r>
                <a:rPr lang="zh-CN" altLang="zh-CN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首次</a:t>
              </a:r>
              <a:r>
                <a:rPr lang="zh-CN" altLang="zh-CN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获得</a:t>
              </a:r>
              <a:r>
                <a:rPr lang="zh-CN" altLang="zh-CN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节能产品认证、森林认证、能源管理体系认证、信息安全管理体系认证、测量管理体系认证</a:t>
              </a:r>
              <a:r>
                <a:rPr lang="zh-CN" altLang="zh-CN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，给予</a:t>
              </a:r>
              <a:r>
                <a:rPr lang="en-US" altLang="zh-CN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</a:t>
              </a:r>
              <a:r>
                <a:rPr lang="zh-CN" altLang="zh-CN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万元</a:t>
              </a:r>
              <a:r>
                <a:rPr lang="zh-CN" altLang="zh-CN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一次性扶持</a:t>
              </a:r>
              <a:r>
                <a:rPr lang="zh-CN" altLang="zh-CN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；</a:t>
              </a:r>
              <a:endParaRPr lang="en-US" altLang="zh-CN" sz="1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16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16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endPara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just">
                <a:lnSpc>
                  <a:spcPct val="150000"/>
                </a:lnSpc>
              </a:pPr>
              <a:endPara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2" name="图片 1" descr="b4fbf964932c796f9d6fdb80ddf84ab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97420" y="1656080"/>
            <a:ext cx="3234690" cy="44996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922654" y="6386195"/>
            <a:ext cx="1046338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咨询电话：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33862137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（区市场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局 </a:t>
            </a:r>
            <a:r>
              <a:rPr lang="zh-CN" altLang="en-US" b="1" dirty="0" smtClean="0"/>
              <a:t>计量</a:t>
            </a:r>
            <a:r>
              <a:rPr lang="zh-CN" altLang="en-US" b="1" dirty="0" smtClean="0"/>
              <a:t>和认证认可监督管理科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邮箱：shqpjlk@163.com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îṥļiḑê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0">
                <a:srgbClr val="8A0000"/>
              </a:gs>
              <a:gs pos="27000">
                <a:srgbClr val="092880">
                  <a:alpha val="92000"/>
                </a:srgbClr>
              </a:gs>
              <a:gs pos="7000">
                <a:srgbClr val="092579">
                  <a:alpha val="100000"/>
                </a:srgbClr>
              </a:gs>
              <a:gs pos="66000">
                <a:srgbClr val="C00000">
                  <a:alpha val="9500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îŝľíďê"/>
          <p:cNvSpPr/>
          <p:nvPr/>
        </p:nvSpPr>
        <p:spPr>
          <a:xfrm flipH="1">
            <a:off x="632" y="0"/>
            <a:ext cx="12192000" cy="6858000"/>
          </a:xfrm>
          <a:prstGeom prst="rect">
            <a:avLst/>
          </a:prstGeom>
          <a:blipFill dpi="0" rotWithShape="0">
            <a:blip r:embed="rId3">
              <a:alphaModFix amt="10000"/>
            </a:blip>
            <a:srcRect/>
            <a:stretch>
              <a:fillRect t="-9458" b="-906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任意多边形: 形状 29"/>
          <p:cNvSpPr/>
          <p:nvPr/>
        </p:nvSpPr>
        <p:spPr>
          <a:xfrm flipH="1" flipV="1">
            <a:off x="0" y="0"/>
            <a:ext cx="4560521" cy="6858000"/>
          </a:xfrm>
          <a:custGeom>
            <a:avLst/>
            <a:gdLst>
              <a:gd name="connsiteX0" fmla="*/ 1191770 w 4560521"/>
              <a:gd name="connsiteY0" fmla="*/ 0 h 6858000"/>
              <a:gd name="connsiteX1" fmla="*/ 4560521 w 4560521"/>
              <a:gd name="connsiteY1" fmla="*/ 0 h 6858000"/>
              <a:gd name="connsiteX2" fmla="*/ 4560521 w 4560521"/>
              <a:gd name="connsiteY2" fmla="*/ 567377 h 6858000"/>
              <a:gd name="connsiteX3" fmla="*/ 4471124 w 4560521"/>
              <a:gd name="connsiteY3" fmla="*/ 567539 h 6858000"/>
              <a:gd name="connsiteX4" fmla="*/ 2081845 w 4560521"/>
              <a:gd name="connsiteY4" fmla="*/ 3220620 h 6858000"/>
              <a:gd name="connsiteX5" fmla="*/ 4476469 w 4560521"/>
              <a:gd name="connsiteY5" fmla="*/ 5610370 h 6858000"/>
              <a:gd name="connsiteX6" fmla="*/ 4560521 w 4560521"/>
              <a:gd name="connsiteY6" fmla="*/ 5610217 h 6858000"/>
              <a:gd name="connsiteX7" fmla="*/ 4560521 w 4560521"/>
              <a:gd name="connsiteY7" fmla="*/ 6858000 h 6858000"/>
              <a:gd name="connsiteX8" fmla="*/ 1963120 w 4560521"/>
              <a:gd name="connsiteY8" fmla="*/ 6858000 h 6858000"/>
              <a:gd name="connsiteX9" fmla="*/ 1864715 w 4560521"/>
              <a:gd name="connsiteY9" fmla="*/ 6788668 h 6858000"/>
              <a:gd name="connsiteX10" fmla="*/ 6401 w 4560521"/>
              <a:gd name="connsiteY10" fmla="*/ 3329203 h 6858000"/>
              <a:gd name="connsiteX11" fmla="*/ 1038826 w 4560521"/>
              <a:gd name="connsiteY11" fmla="*/ 1760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60521" h="6858000">
                <a:moveTo>
                  <a:pt x="1191770" y="0"/>
                </a:moveTo>
                <a:lnTo>
                  <a:pt x="4560521" y="0"/>
                </a:lnTo>
                <a:lnTo>
                  <a:pt x="4560521" y="567377"/>
                </a:lnTo>
                <a:lnTo>
                  <a:pt x="4471124" y="567539"/>
                </a:lnTo>
                <a:cubicBezTo>
                  <a:pt x="3078714" y="640386"/>
                  <a:pt x="2008999" y="1828211"/>
                  <a:pt x="2081845" y="3220620"/>
                </a:cubicBezTo>
                <a:cubicBezTo>
                  <a:pt x="2150139" y="4526006"/>
                  <a:pt x="3198394" y="5547772"/>
                  <a:pt x="4476469" y="5610370"/>
                </a:cubicBezTo>
                <a:lnTo>
                  <a:pt x="4560521" y="5610217"/>
                </a:lnTo>
                <a:lnTo>
                  <a:pt x="4560521" y="6858000"/>
                </a:lnTo>
                <a:lnTo>
                  <a:pt x="1963120" y="6858000"/>
                </a:lnTo>
                <a:lnTo>
                  <a:pt x="1864715" y="6788668"/>
                </a:lnTo>
                <a:cubicBezTo>
                  <a:pt x="799020" y="5999026"/>
                  <a:pt x="81110" y="4757190"/>
                  <a:pt x="6401" y="3329203"/>
                </a:cubicBezTo>
                <a:cubicBezTo>
                  <a:pt x="-55855" y="2139213"/>
                  <a:pt x="339606" y="1031180"/>
                  <a:pt x="1038826" y="176063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9000"/>
                </a:schemeClr>
              </a:gs>
              <a:gs pos="84000">
                <a:srgbClr val="092880">
                  <a:alpha val="50000"/>
                </a:srgbClr>
              </a:gs>
            </a:gsLst>
            <a:lin ang="545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ïṥļíḍê"/>
          <p:cNvSpPr>
            <a:spLocks noChangeAspect="1"/>
          </p:cNvSpPr>
          <p:nvPr/>
        </p:nvSpPr>
        <p:spPr>
          <a:xfrm flipH="1">
            <a:off x="10702925" y="-615950"/>
            <a:ext cx="2038985" cy="2037080"/>
          </a:xfrm>
          <a:prstGeom prst="donut">
            <a:avLst>
              <a:gd name="adj" fmla="val 21510"/>
            </a:avLst>
          </a:prstGeom>
          <a:gradFill>
            <a:gsLst>
              <a:gs pos="0">
                <a:schemeClr val="bg1">
                  <a:alpha val="51000"/>
                </a:schemeClr>
              </a:gs>
              <a:gs pos="100000">
                <a:srgbClr val="092880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922655" y="1401445"/>
            <a:ext cx="10347325" cy="4984750"/>
            <a:chOff x="1453" y="2639"/>
            <a:chExt cx="16295" cy="7850"/>
          </a:xfrm>
        </p:grpSpPr>
        <p:sp>
          <p:nvSpPr>
            <p:cNvPr id="35" name="矩形 34"/>
            <p:cNvSpPr/>
            <p:nvPr/>
          </p:nvSpPr>
          <p:spPr>
            <a:xfrm>
              <a:off x="1453" y="2639"/>
              <a:ext cx="16295" cy="7725"/>
            </a:xfrm>
            <a:prstGeom prst="rect">
              <a:avLst/>
            </a:prstGeom>
            <a:gradFill>
              <a:gsLst>
                <a:gs pos="0">
                  <a:schemeClr val="bg1">
                    <a:alpha val="10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1453" y="2639"/>
              <a:ext cx="16295" cy="138"/>
            </a:xfrm>
            <a:prstGeom prst="rect">
              <a:avLst/>
            </a:prstGeom>
            <a:solidFill>
              <a:srgbClr val="092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1453" y="10351"/>
              <a:ext cx="16295" cy="1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4" name="同侧圆角矩形 63"/>
            <p:cNvSpPr/>
            <p:nvPr/>
          </p:nvSpPr>
          <p:spPr>
            <a:xfrm>
              <a:off x="3280" y="10090"/>
              <a:ext cx="12642" cy="275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412875" y="607060"/>
            <a:ext cx="9366885" cy="794385"/>
            <a:chOff x="2028" y="1388"/>
            <a:chExt cx="14751" cy="1251"/>
          </a:xfrm>
        </p:grpSpPr>
        <p:sp>
          <p:nvSpPr>
            <p:cNvPr id="62" name="同侧圆角矩形 61"/>
            <p:cNvSpPr/>
            <p:nvPr/>
          </p:nvSpPr>
          <p:spPr>
            <a:xfrm flipH="1">
              <a:off x="2028" y="1388"/>
              <a:ext cx="14751" cy="1251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083" y="1466"/>
              <a:ext cx="13022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第五条 促进质量提升部分（共</a:t>
              </a:r>
              <a:r>
                <a:rPr lang="en-US" altLang="zh-CN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款）</a:t>
              </a:r>
              <a:endParaRPr lang="zh-CN" altLang="en-US" sz="4000" b="1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362710" y="1635125"/>
            <a:ext cx="9467850" cy="5486702"/>
            <a:chOff x="9667" y="2809"/>
            <a:chExt cx="7310" cy="8085"/>
          </a:xfrm>
        </p:grpSpPr>
        <p:sp>
          <p:nvSpPr>
            <p:cNvPr id="6" name="矩形 5"/>
            <p:cNvSpPr/>
            <p:nvPr/>
          </p:nvSpPr>
          <p:spPr>
            <a:xfrm>
              <a:off x="9669" y="2809"/>
              <a:ext cx="7308" cy="1151"/>
            </a:xfrm>
            <a:prstGeom prst="rect">
              <a:avLst/>
            </a:prstGeom>
            <a:solidFill>
              <a:srgbClr val="B00000"/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sz="32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（</a:t>
              </a:r>
              <a:r>
                <a:rPr lang="en-US" altLang="zh-CN" sz="32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4</a:t>
              </a:r>
              <a:r>
                <a:rPr lang="zh-CN" sz="32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）</a:t>
              </a:r>
              <a:r>
                <a:rPr sz="3200" b="1" dirty="0" err="1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支持</a:t>
              </a:r>
              <a:r>
                <a:rPr lang="zh-CN" altLang="en-US" sz="32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先进产品和服务认证</a:t>
              </a:r>
              <a:endParaRPr lang="zh-CN" altLang="en-US" sz="3200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9667" y="3957"/>
              <a:ext cx="7309" cy="573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1"/>
              </p:custDataLst>
            </p:nvPr>
          </p:nvSpPr>
          <p:spPr>
            <a:xfrm>
              <a:off x="9705" y="3888"/>
              <a:ext cx="3901" cy="7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</a:t>
              </a:r>
              <a:r>
                <a:rPr lang="zh-CN" altLang="zh-CN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对</a:t>
              </a:r>
              <a:r>
                <a:rPr lang="zh-CN" altLang="zh-CN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首次</a:t>
              </a:r>
              <a:r>
                <a:rPr lang="zh-CN" altLang="zh-CN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参加</a:t>
              </a:r>
              <a:r>
                <a:rPr lang="zh-CN" altLang="zh-CN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“小微企业质量管理体系认证提升”</a:t>
              </a:r>
              <a:r>
                <a:rPr lang="zh-CN" altLang="zh-CN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活动，取得成效并</a:t>
              </a:r>
              <a:r>
                <a:rPr lang="zh-CN" altLang="zh-CN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获得认证</a:t>
              </a:r>
              <a:r>
                <a:rPr lang="zh-CN" altLang="zh-CN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的组织，给予</a:t>
              </a:r>
              <a:r>
                <a:rPr lang="en-US" altLang="zh-CN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zh-CN" altLang="zh-CN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万元</a:t>
              </a:r>
              <a:r>
                <a:rPr lang="zh-CN" altLang="zh-CN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一次性扶持</a:t>
              </a:r>
              <a:r>
                <a:rPr lang="zh-CN" altLang="zh-CN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  <a:endParaRPr lang="en-US" altLang="zh-CN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lang="zh-CN" altLang="zh-CN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对</a:t>
              </a:r>
              <a:r>
                <a:rPr lang="zh-CN" altLang="zh-CN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获批</a:t>
              </a:r>
              <a:r>
                <a:rPr lang="zh-CN" altLang="zh-CN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筹建上海市产品质量检验检测中心的单位</a:t>
              </a:r>
              <a:r>
                <a:rPr lang="zh-CN" altLang="zh-CN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，给予</a:t>
              </a:r>
              <a:r>
                <a:rPr lang="en-US" altLang="zh-CN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r>
                <a:rPr lang="zh-CN" altLang="zh-CN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万元</a:t>
              </a:r>
              <a:r>
                <a:rPr lang="zh-CN" altLang="zh-CN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一次性扶持；</a:t>
              </a:r>
              <a:r>
                <a:rPr lang="zh-CN" altLang="zh-CN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验收通过</a:t>
              </a:r>
              <a:r>
                <a:rPr lang="zh-CN" altLang="zh-CN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后，</a:t>
              </a:r>
              <a:r>
                <a:rPr lang="zh-CN" altLang="zh-CN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再</a:t>
              </a:r>
              <a:r>
                <a:rPr lang="zh-CN" altLang="zh-CN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给予</a:t>
              </a:r>
              <a:r>
                <a:rPr lang="en-US" altLang="zh-CN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r>
                <a:rPr lang="zh-CN" altLang="zh-CN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万元</a:t>
              </a:r>
              <a:r>
                <a:rPr lang="zh-CN" altLang="zh-CN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一次性扶持</a:t>
              </a:r>
              <a:r>
                <a:rPr lang="zh-CN" altLang="zh-CN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  <a:endParaRPr lang="en-US" altLang="zh-CN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</a:t>
              </a:r>
              <a:r>
                <a:rPr lang="zh-CN" altLang="zh-CN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重点用能单位</a:t>
              </a:r>
              <a:r>
                <a:rPr lang="zh-CN" altLang="zh-CN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实施一级（关口）、二级和三级</a:t>
              </a:r>
              <a:r>
                <a:rPr lang="zh-CN" altLang="zh-CN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能源计量数据</a:t>
              </a:r>
              <a:r>
                <a:rPr lang="zh-CN" altLang="zh-CN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的采集联网的，按获市级改造费用</a:t>
              </a:r>
              <a:r>
                <a:rPr lang="en-US" altLang="zh-CN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1:1</a:t>
              </a:r>
              <a:r>
                <a:rPr lang="zh-CN" altLang="zh-CN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予以扶持。</a:t>
              </a:r>
              <a:endPara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just">
                <a:lnSpc>
                  <a:spcPct val="150000"/>
                </a:lnSpc>
              </a:pPr>
              <a:endPara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just">
                <a:lnSpc>
                  <a:spcPct val="150000"/>
                </a:lnSpc>
              </a:pPr>
              <a:endPara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2" name="图片 1" descr="c3ea7934508f38df557af7a64ac239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560" y="1621790"/>
            <a:ext cx="3287395" cy="459930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922655" y="6386195"/>
            <a:ext cx="8698230" cy="81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咨询电话：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33862137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（区市场局 计量认证科）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邮箱：shqpjlk@163.com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îṥļiḑê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0">
                <a:srgbClr val="8A0000"/>
              </a:gs>
              <a:gs pos="27000">
                <a:srgbClr val="092880">
                  <a:alpha val="92000"/>
                </a:srgbClr>
              </a:gs>
              <a:gs pos="7000">
                <a:srgbClr val="092579">
                  <a:alpha val="100000"/>
                </a:srgbClr>
              </a:gs>
              <a:gs pos="66000">
                <a:srgbClr val="C00000">
                  <a:alpha val="9500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îŝľíďê"/>
          <p:cNvSpPr/>
          <p:nvPr/>
        </p:nvSpPr>
        <p:spPr>
          <a:xfrm flipH="1">
            <a:off x="632" y="0"/>
            <a:ext cx="12192000" cy="6858000"/>
          </a:xfrm>
          <a:prstGeom prst="rect">
            <a:avLst/>
          </a:prstGeom>
          <a:blipFill dpi="0" rotWithShape="0">
            <a:blip r:embed="rId4">
              <a:alphaModFix amt="10000"/>
            </a:blip>
            <a:srcRect/>
            <a:stretch>
              <a:fillRect t="-9458" b="-906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任意多边形: 形状 29"/>
          <p:cNvSpPr/>
          <p:nvPr/>
        </p:nvSpPr>
        <p:spPr>
          <a:xfrm flipH="1" flipV="1">
            <a:off x="0" y="0"/>
            <a:ext cx="4560521" cy="6858000"/>
          </a:xfrm>
          <a:custGeom>
            <a:avLst/>
            <a:gdLst>
              <a:gd name="connsiteX0" fmla="*/ 1191770 w 4560521"/>
              <a:gd name="connsiteY0" fmla="*/ 0 h 6858000"/>
              <a:gd name="connsiteX1" fmla="*/ 4560521 w 4560521"/>
              <a:gd name="connsiteY1" fmla="*/ 0 h 6858000"/>
              <a:gd name="connsiteX2" fmla="*/ 4560521 w 4560521"/>
              <a:gd name="connsiteY2" fmla="*/ 567377 h 6858000"/>
              <a:gd name="connsiteX3" fmla="*/ 4471124 w 4560521"/>
              <a:gd name="connsiteY3" fmla="*/ 567539 h 6858000"/>
              <a:gd name="connsiteX4" fmla="*/ 2081845 w 4560521"/>
              <a:gd name="connsiteY4" fmla="*/ 3220620 h 6858000"/>
              <a:gd name="connsiteX5" fmla="*/ 4476469 w 4560521"/>
              <a:gd name="connsiteY5" fmla="*/ 5610370 h 6858000"/>
              <a:gd name="connsiteX6" fmla="*/ 4560521 w 4560521"/>
              <a:gd name="connsiteY6" fmla="*/ 5610217 h 6858000"/>
              <a:gd name="connsiteX7" fmla="*/ 4560521 w 4560521"/>
              <a:gd name="connsiteY7" fmla="*/ 6858000 h 6858000"/>
              <a:gd name="connsiteX8" fmla="*/ 1963120 w 4560521"/>
              <a:gd name="connsiteY8" fmla="*/ 6858000 h 6858000"/>
              <a:gd name="connsiteX9" fmla="*/ 1864715 w 4560521"/>
              <a:gd name="connsiteY9" fmla="*/ 6788668 h 6858000"/>
              <a:gd name="connsiteX10" fmla="*/ 6401 w 4560521"/>
              <a:gd name="connsiteY10" fmla="*/ 3329203 h 6858000"/>
              <a:gd name="connsiteX11" fmla="*/ 1038826 w 4560521"/>
              <a:gd name="connsiteY11" fmla="*/ 1760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60521" h="6858000">
                <a:moveTo>
                  <a:pt x="1191770" y="0"/>
                </a:moveTo>
                <a:lnTo>
                  <a:pt x="4560521" y="0"/>
                </a:lnTo>
                <a:lnTo>
                  <a:pt x="4560521" y="567377"/>
                </a:lnTo>
                <a:lnTo>
                  <a:pt x="4471124" y="567539"/>
                </a:lnTo>
                <a:cubicBezTo>
                  <a:pt x="3078714" y="640386"/>
                  <a:pt x="2008999" y="1828211"/>
                  <a:pt x="2081845" y="3220620"/>
                </a:cubicBezTo>
                <a:cubicBezTo>
                  <a:pt x="2150139" y="4526006"/>
                  <a:pt x="3198394" y="5547772"/>
                  <a:pt x="4476469" y="5610370"/>
                </a:cubicBezTo>
                <a:lnTo>
                  <a:pt x="4560521" y="5610217"/>
                </a:lnTo>
                <a:lnTo>
                  <a:pt x="4560521" y="6858000"/>
                </a:lnTo>
                <a:lnTo>
                  <a:pt x="1963120" y="6858000"/>
                </a:lnTo>
                <a:lnTo>
                  <a:pt x="1864715" y="6788668"/>
                </a:lnTo>
                <a:cubicBezTo>
                  <a:pt x="799020" y="5999026"/>
                  <a:pt x="81110" y="4757190"/>
                  <a:pt x="6401" y="3329203"/>
                </a:cubicBezTo>
                <a:cubicBezTo>
                  <a:pt x="-55855" y="2139213"/>
                  <a:pt x="339606" y="1031180"/>
                  <a:pt x="1038826" y="176063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9000"/>
                </a:schemeClr>
              </a:gs>
              <a:gs pos="84000">
                <a:srgbClr val="092880">
                  <a:alpha val="50000"/>
                </a:srgbClr>
              </a:gs>
            </a:gsLst>
            <a:lin ang="545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ïṥļíḍê"/>
          <p:cNvSpPr>
            <a:spLocks noChangeAspect="1"/>
          </p:cNvSpPr>
          <p:nvPr/>
        </p:nvSpPr>
        <p:spPr>
          <a:xfrm flipH="1">
            <a:off x="10702925" y="-615950"/>
            <a:ext cx="2038985" cy="2037080"/>
          </a:xfrm>
          <a:prstGeom prst="donut">
            <a:avLst>
              <a:gd name="adj" fmla="val 21510"/>
            </a:avLst>
          </a:prstGeom>
          <a:gradFill>
            <a:gsLst>
              <a:gs pos="0">
                <a:schemeClr val="bg1">
                  <a:alpha val="51000"/>
                </a:schemeClr>
              </a:gs>
              <a:gs pos="100000">
                <a:srgbClr val="092880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922655" y="1401445"/>
            <a:ext cx="10347325" cy="4984750"/>
            <a:chOff x="1453" y="2639"/>
            <a:chExt cx="16295" cy="7850"/>
          </a:xfrm>
        </p:grpSpPr>
        <p:sp>
          <p:nvSpPr>
            <p:cNvPr id="35" name="矩形 34"/>
            <p:cNvSpPr/>
            <p:nvPr/>
          </p:nvSpPr>
          <p:spPr>
            <a:xfrm>
              <a:off x="1453" y="2639"/>
              <a:ext cx="16295" cy="7725"/>
            </a:xfrm>
            <a:prstGeom prst="rect">
              <a:avLst/>
            </a:prstGeom>
            <a:gradFill>
              <a:gsLst>
                <a:gs pos="0">
                  <a:schemeClr val="bg1">
                    <a:alpha val="10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1453" y="2639"/>
              <a:ext cx="16295" cy="138"/>
            </a:xfrm>
            <a:prstGeom prst="rect">
              <a:avLst/>
            </a:prstGeom>
            <a:solidFill>
              <a:srgbClr val="092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1453" y="10351"/>
              <a:ext cx="16295" cy="1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4" name="同侧圆角矩形 63"/>
            <p:cNvSpPr/>
            <p:nvPr/>
          </p:nvSpPr>
          <p:spPr>
            <a:xfrm>
              <a:off x="3280" y="10090"/>
              <a:ext cx="12642" cy="275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" name="同侧圆角矩形 61"/>
          <p:cNvSpPr/>
          <p:nvPr/>
        </p:nvSpPr>
        <p:spPr>
          <a:xfrm flipH="1">
            <a:off x="1412875" y="607060"/>
            <a:ext cx="9366885" cy="794385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362710" y="2424430"/>
            <a:ext cx="9466555" cy="3503295"/>
            <a:chOff x="9667" y="4052"/>
            <a:chExt cx="7309" cy="5517"/>
          </a:xfrm>
        </p:grpSpPr>
        <p:sp>
          <p:nvSpPr>
            <p:cNvPr id="10" name="矩形 9"/>
            <p:cNvSpPr/>
            <p:nvPr/>
          </p:nvSpPr>
          <p:spPr>
            <a:xfrm>
              <a:off x="9667" y="4270"/>
              <a:ext cx="7309" cy="52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9706" y="4052"/>
              <a:ext cx="7232" cy="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13222" y="3225389"/>
            <a:ext cx="9366538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1</a:t>
            </a:r>
            <a:r>
              <a:rPr lang="zh-CN" altLang="en-US" sz="24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、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支持标准制修订；</a:t>
            </a:r>
            <a:r>
              <a:rPr lang="zh-CN" altLang="en-US" sz="24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        </a:t>
            </a:r>
            <a:r>
              <a:rPr lang="en-US" altLang="zh-CN" sz="24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  2</a:t>
            </a:r>
            <a:r>
              <a:rPr lang="zh-CN" altLang="en-US" sz="24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、支持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示范区团体标准采信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；</a:t>
            </a:r>
            <a:endParaRPr lang="en-US" altLang="zh-CN" sz="2400" b="1" dirty="0" smtClean="0">
              <a:latin typeface="仿宋" panose="02010609060101010101" charset="-122"/>
              <a:ea typeface="仿宋" panose="02010609060101010101" charset="-122"/>
              <a:cs typeface="微软雅黑" panose="020B0503020204020204" charset="-122"/>
            </a:endParaRPr>
          </a:p>
          <a:p>
            <a:r>
              <a:rPr lang="en-US" altLang="zh-CN" sz="24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3</a:t>
            </a:r>
            <a:r>
              <a:rPr lang="zh-CN" altLang="en-US" sz="24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、支持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团体标准制定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24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      </a:t>
            </a:r>
            <a:r>
              <a:rPr lang="en-US" altLang="zh-CN" sz="24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  4</a:t>
            </a:r>
            <a:r>
              <a:rPr lang="zh-CN" altLang="en-US" sz="24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、支持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“上海标准”认定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；</a:t>
            </a:r>
            <a:endParaRPr lang="en-US" altLang="zh-CN" sz="2400" b="1" dirty="0" smtClean="0">
              <a:latin typeface="仿宋" panose="02010609060101010101" charset="-122"/>
              <a:ea typeface="仿宋" panose="02010609060101010101" charset="-122"/>
              <a:cs typeface="微软雅黑" panose="020B0503020204020204" charset="-122"/>
            </a:endParaRPr>
          </a:p>
          <a:p>
            <a:r>
              <a:rPr lang="en-US" altLang="zh-CN" sz="24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5</a:t>
            </a:r>
            <a:r>
              <a:rPr lang="zh-CN" altLang="en-US" sz="24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、支持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标准化示范试点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24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    </a:t>
            </a:r>
            <a:r>
              <a:rPr lang="en-US" altLang="zh-CN" sz="24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  6</a:t>
            </a:r>
            <a:r>
              <a:rPr lang="zh-CN" altLang="en-US" sz="24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、支持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标准化组织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；</a:t>
            </a:r>
            <a:endParaRPr lang="en-US" altLang="zh-CN" sz="2400" b="1" dirty="0" smtClean="0">
              <a:latin typeface="仿宋" panose="02010609060101010101" charset="-122"/>
              <a:ea typeface="仿宋" panose="02010609060101010101" charset="-122"/>
              <a:cs typeface="微软雅黑" panose="020B0503020204020204" charset="-122"/>
            </a:endParaRPr>
          </a:p>
          <a:p>
            <a:r>
              <a:rPr lang="en-US" altLang="zh-CN" sz="24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7</a:t>
            </a:r>
            <a:r>
              <a:rPr lang="zh-CN" altLang="en-US" sz="24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、支持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标准创新贡献奖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24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    </a:t>
            </a:r>
            <a:r>
              <a:rPr lang="en-US" altLang="zh-CN" sz="24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  8</a:t>
            </a:r>
            <a:r>
              <a:rPr lang="zh-CN" altLang="en-US" sz="24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、支持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新型标准化技术组织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；</a:t>
            </a:r>
            <a:endParaRPr lang="en-US" altLang="zh-CN" sz="2400" b="1" dirty="0" smtClean="0">
              <a:latin typeface="仿宋" panose="02010609060101010101" charset="-122"/>
              <a:ea typeface="仿宋" panose="02010609060101010101" charset="-122"/>
              <a:cs typeface="微软雅黑" panose="020B0503020204020204" charset="-122"/>
            </a:endParaRPr>
          </a:p>
          <a:p>
            <a:r>
              <a:rPr lang="en-US" altLang="zh-CN" sz="24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9</a:t>
            </a:r>
            <a:r>
              <a:rPr lang="zh-CN" altLang="en-US" sz="24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、支持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标准创新型企业认定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；</a:t>
            </a: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4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10</a:t>
            </a:r>
            <a:r>
              <a:rPr lang="zh-CN" altLang="en-US" sz="24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、支持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国家标准验证点</a:t>
            </a:r>
            <a:r>
              <a:rPr lang="zh-CN" altLang="en-US" sz="24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建设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。</a:t>
            </a:r>
            <a:endParaRPr lang="zh-CN" altLang="en-US" sz="24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9" name="文本框 47"/>
          <p:cNvSpPr txBox="1"/>
          <p:nvPr>
            <p:custDataLst>
              <p:tags r:id="rId1"/>
            </p:custDataLst>
          </p:nvPr>
        </p:nvSpPr>
        <p:spPr>
          <a:xfrm>
            <a:off x="1362710" y="1605507"/>
            <a:ext cx="94672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3600" b="1" dirty="0">
                <a:solidFill>
                  <a:srgbClr val="0928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扶持类别与标准</a:t>
            </a:r>
            <a:r>
              <a:rPr b="1" dirty="0">
                <a:solidFill>
                  <a:srgbClr val="B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/>
            </a:r>
            <a:br>
              <a:rPr b="1" dirty="0">
                <a:solidFill>
                  <a:srgbClr val="B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800" b="1" dirty="0">
                <a:solidFill>
                  <a:srgbClr val="0928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标准体系建设</a:t>
            </a:r>
            <a:r>
              <a:rPr lang="zh-CN" altLang="en-US" sz="2800" b="1" dirty="0" smtClean="0">
                <a:solidFill>
                  <a:srgbClr val="0928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b="1" dirty="0" smtClean="0">
                <a:solidFill>
                  <a:srgbClr val="0928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sz="2800" b="1" dirty="0" smtClean="0">
                <a:solidFill>
                  <a:srgbClr val="0928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个方面，标准化科）</a:t>
            </a:r>
            <a:r>
              <a:rPr sz="2800" b="1" dirty="0" smtClean="0">
                <a:solidFill>
                  <a:srgbClr val="0928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sz="2800" b="1" dirty="0" smtClean="0">
              <a:solidFill>
                <a:srgbClr val="09287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文本框 2"/>
          <p:cNvSpPr txBox="1"/>
          <p:nvPr/>
        </p:nvSpPr>
        <p:spPr>
          <a:xfrm>
            <a:off x="2082800" y="656590"/>
            <a:ext cx="8662670" cy="7080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第六条 标准体系建设部分</a:t>
            </a:r>
            <a:r>
              <a:rPr lang="zh-CN" altLang="en-US" sz="4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zh-CN" altLang="en-US" sz="40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</a:t>
            </a:r>
            <a:r>
              <a:rPr lang="en-US" altLang="zh-CN" sz="40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sz="40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款</a:t>
            </a:r>
            <a:r>
              <a:rPr lang="zh-CN" altLang="en-US" sz="4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4000" b="1" i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07085" y="6386195"/>
            <a:ext cx="9237345" cy="450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咨询电话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39258027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区市场局 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标准化管理科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）邮箱：shqpbzk@163.com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îṥļiḑê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0">
                <a:srgbClr val="8A0000"/>
              </a:gs>
              <a:gs pos="27000">
                <a:srgbClr val="092880">
                  <a:alpha val="92000"/>
                </a:srgbClr>
              </a:gs>
              <a:gs pos="7000">
                <a:srgbClr val="092579">
                  <a:alpha val="100000"/>
                </a:srgbClr>
              </a:gs>
              <a:gs pos="66000">
                <a:srgbClr val="C00000">
                  <a:alpha val="9500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8" name="îŝľíďê"/>
          <p:cNvSpPr/>
          <p:nvPr/>
        </p:nvSpPr>
        <p:spPr>
          <a:xfrm flipH="1">
            <a:off x="632" y="0"/>
            <a:ext cx="12192000" cy="6858000"/>
          </a:xfrm>
          <a:prstGeom prst="rect">
            <a:avLst/>
          </a:prstGeom>
          <a:blipFill dpi="0" rotWithShape="0">
            <a:blip r:embed="rId3">
              <a:alphaModFix amt="10000"/>
            </a:blip>
            <a:srcRect/>
            <a:stretch>
              <a:fillRect t="-9458" b="-906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9" name="任意多边形: 形状 29"/>
          <p:cNvSpPr/>
          <p:nvPr/>
        </p:nvSpPr>
        <p:spPr>
          <a:xfrm flipH="1" flipV="1">
            <a:off x="0" y="0"/>
            <a:ext cx="4560521" cy="6858000"/>
          </a:xfrm>
          <a:custGeom>
            <a:avLst/>
            <a:gdLst>
              <a:gd name="connsiteX0" fmla="*/ 1191770 w 4560521"/>
              <a:gd name="connsiteY0" fmla="*/ 0 h 6858000"/>
              <a:gd name="connsiteX1" fmla="*/ 4560521 w 4560521"/>
              <a:gd name="connsiteY1" fmla="*/ 0 h 6858000"/>
              <a:gd name="connsiteX2" fmla="*/ 4560521 w 4560521"/>
              <a:gd name="connsiteY2" fmla="*/ 567377 h 6858000"/>
              <a:gd name="connsiteX3" fmla="*/ 4471124 w 4560521"/>
              <a:gd name="connsiteY3" fmla="*/ 567539 h 6858000"/>
              <a:gd name="connsiteX4" fmla="*/ 2081845 w 4560521"/>
              <a:gd name="connsiteY4" fmla="*/ 3220620 h 6858000"/>
              <a:gd name="connsiteX5" fmla="*/ 4476469 w 4560521"/>
              <a:gd name="connsiteY5" fmla="*/ 5610370 h 6858000"/>
              <a:gd name="connsiteX6" fmla="*/ 4560521 w 4560521"/>
              <a:gd name="connsiteY6" fmla="*/ 5610217 h 6858000"/>
              <a:gd name="connsiteX7" fmla="*/ 4560521 w 4560521"/>
              <a:gd name="connsiteY7" fmla="*/ 6858000 h 6858000"/>
              <a:gd name="connsiteX8" fmla="*/ 1963120 w 4560521"/>
              <a:gd name="connsiteY8" fmla="*/ 6858000 h 6858000"/>
              <a:gd name="connsiteX9" fmla="*/ 1864715 w 4560521"/>
              <a:gd name="connsiteY9" fmla="*/ 6788668 h 6858000"/>
              <a:gd name="connsiteX10" fmla="*/ 6401 w 4560521"/>
              <a:gd name="connsiteY10" fmla="*/ 3329203 h 6858000"/>
              <a:gd name="connsiteX11" fmla="*/ 1038826 w 4560521"/>
              <a:gd name="connsiteY11" fmla="*/ 1760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60521" h="6858000">
                <a:moveTo>
                  <a:pt x="1191770" y="0"/>
                </a:moveTo>
                <a:lnTo>
                  <a:pt x="4560521" y="0"/>
                </a:lnTo>
                <a:lnTo>
                  <a:pt x="4560521" y="567377"/>
                </a:lnTo>
                <a:lnTo>
                  <a:pt x="4471124" y="567539"/>
                </a:lnTo>
                <a:cubicBezTo>
                  <a:pt x="3078714" y="640386"/>
                  <a:pt x="2008999" y="1828211"/>
                  <a:pt x="2081845" y="3220620"/>
                </a:cubicBezTo>
                <a:cubicBezTo>
                  <a:pt x="2150139" y="4526006"/>
                  <a:pt x="3198394" y="5547772"/>
                  <a:pt x="4476469" y="5610370"/>
                </a:cubicBezTo>
                <a:lnTo>
                  <a:pt x="4560521" y="5610217"/>
                </a:lnTo>
                <a:lnTo>
                  <a:pt x="4560521" y="6858000"/>
                </a:lnTo>
                <a:lnTo>
                  <a:pt x="1963120" y="6858000"/>
                </a:lnTo>
                <a:lnTo>
                  <a:pt x="1864715" y="6788668"/>
                </a:lnTo>
                <a:cubicBezTo>
                  <a:pt x="799020" y="5999026"/>
                  <a:pt x="81110" y="4757190"/>
                  <a:pt x="6401" y="3329203"/>
                </a:cubicBezTo>
                <a:cubicBezTo>
                  <a:pt x="-55855" y="2139213"/>
                  <a:pt x="339606" y="1031180"/>
                  <a:pt x="1038826" y="176063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9000"/>
                </a:schemeClr>
              </a:gs>
              <a:gs pos="84000">
                <a:srgbClr val="092880">
                  <a:alpha val="50000"/>
                </a:srgbClr>
              </a:gs>
            </a:gsLst>
            <a:lin ang="545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ïṥļíḍê"/>
          <p:cNvSpPr>
            <a:spLocks noChangeAspect="1"/>
          </p:cNvSpPr>
          <p:nvPr/>
        </p:nvSpPr>
        <p:spPr>
          <a:xfrm flipH="1">
            <a:off x="10702925" y="-615950"/>
            <a:ext cx="2038985" cy="2037080"/>
          </a:xfrm>
          <a:prstGeom prst="donut">
            <a:avLst>
              <a:gd name="adj" fmla="val 21510"/>
            </a:avLst>
          </a:prstGeom>
          <a:gradFill>
            <a:gsLst>
              <a:gs pos="0">
                <a:schemeClr val="bg1">
                  <a:alpha val="51000"/>
                </a:schemeClr>
              </a:gs>
              <a:gs pos="100000">
                <a:srgbClr val="092880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922655" y="1401445"/>
            <a:ext cx="10347325" cy="4984750"/>
            <a:chOff x="1453" y="2639"/>
            <a:chExt cx="16295" cy="7850"/>
          </a:xfrm>
        </p:grpSpPr>
        <p:sp>
          <p:nvSpPr>
            <p:cNvPr id="35" name="矩形 34"/>
            <p:cNvSpPr/>
            <p:nvPr/>
          </p:nvSpPr>
          <p:spPr>
            <a:xfrm>
              <a:off x="1453" y="2639"/>
              <a:ext cx="16295" cy="7725"/>
            </a:xfrm>
            <a:prstGeom prst="rect">
              <a:avLst/>
            </a:prstGeom>
            <a:gradFill>
              <a:gsLst>
                <a:gs pos="0">
                  <a:schemeClr val="bg1">
                    <a:alpha val="10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1453" y="2639"/>
              <a:ext cx="16295" cy="138"/>
            </a:xfrm>
            <a:prstGeom prst="rect">
              <a:avLst/>
            </a:prstGeom>
            <a:solidFill>
              <a:srgbClr val="092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1453" y="10351"/>
              <a:ext cx="16295" cy="1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4" name="同侧圆角矩形 63"/>
            <p:cNvSpPr/>
            <p:nvPr/>
          </p:nvSpPr>
          <p:spPr>
            <a:xfrm>
              <a:off x="3280" y="10090"/>
              <a:ext cx="12642" cy="275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412875" y="607060"/>
            <a:ext cx="9366885" cy="794385"/>
            <a:chOff x="2028" y="1388"/>
            <a:chExt cx="14751" cy="1251"/>
          </a:xfrm>
        </p:grpSpPr>
        <p:sp>
          <p:nvSpPr>
            <p:cNvPr id="62" name="同侧圆角矩形 61"/>
            <p:cNvSpPr/>
            <p:nvPr/>
          </p:nvSpPr>
          <p:spPr>
            <a:xfrm flipH="1">
              <a:off x="2028" y="1388"/>
              <a:ext cx="14751" cy="1251"/>
            </a:xfrm>
            <a:prstGeom prst="round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083" y="1466"/>
              <a:ext cx="13642" cy="111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zh-CN" altLang="en-US" sz="4000" b="1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第六条 标准体系建设部分</a:t>
              </a:r>
              <a:r>
                <a:rPr lang="zh-CN" altLang="en-US" sz="40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</a:t>
              </a:r>
              <a:r>
                <a:rPr lang="zh-CN" altLang="en-US" sz="4000" b="1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共</a:t>
              </a:r>
              <a:r>
                <a:rPr lang="en-US" altLang="zh-CN" sz="4000" b="1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r>
                <a:rPr lang="zh-CN" altLang="en-US" sz="4000" b="1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款</a:t>
              </a:r>
              <a:r>
                <a:rPr lang="zh-CN" altLang="en-US" sz="40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</a:t>
              </a:r>
              <a:endParaRPr lang="zh-CN" altLang="en-US" sz="4000" b="1" i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362710" y="1635125"/>
            <a:ext cx="9467850" cy="4173855"/>
            <a:chOff x="9667" y="2809"/>
            <a:chExt cx="7310" cy="6573"/>
          </a:xfrm>
        </p:grpSpPr>
        <p:sp>
          <p:nvSpPr>
            <p:cNvPr id="6" name="矩形 5"/>
            <p:cNvSpPr/>
            <p:nvPr/>
          </p:nvSpPr>
          <p:spPr>
            <a:xfrm>
              <a:off x="9669" y="2809"/>
              <a:ext cx="7308" cy="11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CN" altLang="en-US" sz="32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（</a:t>
              </a:r>
              <a:r>
                <a:rPr lang="en-US" altLang="zh-CN" sz="32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</a:t>
              </a:r>
              <a:r>
                <a:rPr lang="zh-CN" altLang="en-US" sz="32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）</a:t>
              </a:r>
              <a:r>
                <a:rPr sz="3200" b="1" dirty="0" err="1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支持</a:t>
              </a:r>
              <a:r>
                <a:rPr lang="zh-CN" altLang="en-US" sz="3200" b="1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标准制修订</a:t>
              </a:r>
              <a:endParaRPr lang="zh-CN" alt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667" y="3957"/>
              <a:ext cx="7309" cy="54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1"/>
              </p:custDataLst>
            </p:nvPr>
          </p:nvSpPr>
          <p:spPr>
            <a:xfrm>
              <a:off x="9706" y="4052"/>
              <a:ext cx="7232" cy="4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2000" b="1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lang="zh-CN" altLang="zh-CN" sz="2000" b="1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对</a:t>
              </a:r>
              <a:r>
                <a:rPr lang="zh-CN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主导</a:t>
              </a:r>
              <a:r>
                <a:rPr lang="zh-CN" altLang="zh-CN" sz="20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制（修）订</a:t>
              </a:r>
              <a:r>
                <a:rPr lang="zh-CN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国际标准、国家标准、行业标准、地方标准</a:t>
              </a:r>
              <a:r>
                <a:rPr lang="zh-CN" altLang="zh-CN" sz="20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的单位或组织，分别给予扶持不超过</a:t>
              </a:r>
              <a:r>
                <a:rPr lang="en-US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100</a:t>
              </a:r>
              <a:r>
                <a:rPr lang="zh-CN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万元、</a:t>
              </a:r>
              <a:r>
                <a:rPr lang="en-US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20</a:t>
              </a:r>
              <a:r>
                <a:rPr lang="zh-CN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万元、</a:t>
              </a:r>
              <a:r>
                <a:rPr lang="en-US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r>
                <a:rPr lang="zh-CN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</a:t>
              </a:r>
              <a:r>
                <a:rPr lang="zh-CN" altLang="zh-CN" sz="2000" b="1" u="sng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元</a:t>
              </a:r>
              <a:r>
                <a:rPr lang="zh-CN" altLang="en-US" sz="2000" b="1" u="sng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、</a:t>
              </a:r>
              <a:r>
                <a:rPr lang="en-US" altLang="zh-CN" sz="2000" b="1" u="sng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r>
                <a:rPr lang="zh-CN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万元</a:t>
              </a:r>
              <a:r>
                <a:rPr lang="zh-CN" altLang="zh-CN" sz="2000" b="1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  <a:endParaRPr lang="en-US" altLang="zh-CN" sz="20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20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2000" b="1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</a:t>
              </a:r>
              <a:r>
                <a:rPr lang="zh-CN" altLang="zh-CN" sz="2000" b="1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对</a:t>
              </a:r>
              <a:r>
                <a:rPr lang="zh-CN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参与</a:t>
              </a:r>
              <a:r>
                <a:rPr lang="zh-CN" altLang="zh-CN" sz="20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制（修）订</a:t>
              </a:r>
              <a:r>
                <a:rPr lang="zh-CN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国际标准、国家标准、行业标准、地方标准</a:t>
              </a:r>
              <a:r>
                <a:rPr lang="zh-CN" altLang="zh-CN" sz="20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的单位或组织，分别给予扶持不超过</a:t>
              </a:r>
              <a:r>
                <a:rPr lang="en-US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30</a:t>
              </a:r>
              <a:r>
                <a:rPr lang="zh-CN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万元、</a:t>
              </a:r>
              <a:r>
                <a:rPr lang="en-US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r>
                <a:rPr lang="zh-CN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万元、</a:t>
              </a:r>
              <a:r>
                <a:rPr lang="en-US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</a:t>
              </a:r>
              <a:r>
                <a:rPr lang="zh-CN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万元、</a:t>
              </a:r>
              <a:r>
                <a:rPr lang="en-US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</a:t>
              </a:r>
              <a:r>
                <a:rPr lang="zh-CN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万元</a:t>
              </a:r>
              <a:r>
                <a:rPr lang="zh-CN" altLang="zh-CN" sz="2000" b="1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  <a:endParaRPr lang="en-US" altLang="zh-CN" sz="20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20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2000" b="1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</a:t>
              </a:r>
              <a:r>
                <a:rPr lang="zh-CN" altLang="zh-CN" sz="2000" b="1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其中</a:t>
              </a:r>
              <a:r>
                <a:rPr lang="zh-CN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制</a:t>
              </a:r>
              <a:r>
                <a:rPr lang="zh-CN" altLang="en-US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订</a:t>
              </a:r>
              <a:r>
                <a:rPr lang="zh-CN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项目顶格扶持、修订项目</a:t>
              </a:r>
              <a:r>
                <a:rPr lang="en-US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50%</a:t>
              </a:r>
              <a:r>
                <a:rPr lang="zh-CN" altLang="zh-CN" sz="20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扶持。</a:t>
              </a:r>
              <a:endParaRPr lang="zh-CN" altLang="en-US"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20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lang="zh-CN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主导</a:t>
              </a:r>
              <a:r>
                <a:rPr lang="zh-CN" altLang="zh-CN" sz="20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为排名</a:t>
              </a:r>
              <a:r>
                <a:rPr lang="zh-CN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首位</a:t>
              </a:r>
              <a:r>
                <a:rPr lang="zh-CN" altLang="zh-CN" sz="20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lang="zh-CN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参与</a:t>
              </a:r>
              <a:r>
                <a:rPr lang="zh-CN" altLang="zh-CN" sz="20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为排名</a:t>
              </a:r>
              <a:r>
                <a:rPr lang="en-US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2-3</a:t>
              </a:r>
              <a:r>
                <a:rPr lang="zh-CN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位</a:t>
              </a:r>
              <a:r>
                <a:rPr lang="zh-CN" altLang="zh-CN" sz="20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（国际标准除外）</a:t>
              </a:r>
              <a:r>
                <a:rPr lang="en-US" altLang="zh-CN" sz="20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endParaRPr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3175970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solidFill>
                  <a:prstClr val="black"/>
                </a:solidFill>
              </a:rPr>
              <a:t>。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îṥļiḑê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0">
                <a:srgbClr val="8A0000"/>
              </a:gs>
              <a:gs pos="27000">
                <a:srgbClr val="092880">
                  <a:alpha val="92000"/>
                </a:srgbClr>
              </a:gs>
              <a:gs pos="7000">
                <a:srgbClr val="092579">
                  <a:alpha val="100000"/>
                </a:srgbClr>
              </a:gs>
              <a:gs pos="66000">
                <a:srgbClr val="C00000">
                  <a:alpha val="9500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8" name="îŝľíďê"/>
          <p:cNvSpPr/>
          <p:nvPr/>
        </p:nvSpPr>
        <p:spPr>
          <a:xfrm flipH="1">
            <a:off x="632" y="0"/>
            <a:ext cx="12192000" cy="6858000"/>
          </a:xfrm>
          <a:prstGeom prst="rect">
            <a:avLst/>
          </a:prstGeom>
          <a:blipFill dpi="0" rotWithShape="0">
            <a:blip r:embed="rId3">
              <a:alphaModFix amt="10000"/>
            </a:blip>
            <a:srcRect/>
            <a:stretch>
              <a:fillRect t="-9458" b="-906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9" name="任意多边形: 形状 29"/>
          <p:cNvSpPr/>
          <p:nvPr/>
        </p:nvSpPr>
        <p:spPr>
          <a:xfrm flipH="1" flipV="1">
            <a:off x="0" y="0"/>
            <a:ext cx="4560521" cy="6858000"/>
          </a:xfrm>
          <a:custGeom>
            <a:avLst/>
            <a:gdLst>
              <a:gd name="connsiteX0" fmla="*/ 1191770 w 4560521"/>
              <a:gd name="connsiteY0" fmla="*/ 0 h 6858000"/>
              <a:gd name="connsiteX1" fmla="*/ 4560521 w 4560521"/>
              <a:gd name="connsiteY1" fmla="*/ 0 h 6858000"/>
              <a:gd name="connsiteX2" fmla="*/ 4560521 w 4560521"/>
              <a:gd name="connsiteY2" fmla="*/ 567377 h 6858000"/>
              <a:gd name="connsiteX3" fmla="*/ 4471124 w 4560521"/>
              <a:gd name="connsiteY3" fmla="*/ 567539 h 6858000"/>
              <a:gd name="connsiteX4" fmla="*/ 2081845 w 4560521"/>
              <a:gd name="connsiteY4" fmla="*/ 3220620 h 6858000"/>
              <a:gd name="connsiteX5" fmla="*/ 4476469 w 4560521"/>
              <a:gd name="connsiteY5" fmla="*/ 5610370 h 6858000"/>
              <a:gd name="connsiteX6" fmla="*/ 4560521 w 4560521"/>
              <a:gd name="connsiteY6" fmla="*/ 5610217 h 6858000"/>
              <a:gd name="connsiteX7" fmla="*/ 4560521 w 4560521"/>
              <a:gd name="connsiteY7" fmla="*/ 6858000 h 6858000"/>
              <a:gd name="connsiteX8" fmla="*/ 1963120 w 4560521"/>
              <a:gd name="connsiteY8" fmla="*/ 6858000 h 6858000"/>
              <a:gd name="connsiteX9" fmla="*/ 1864715 w 4560521"/>
              <a:gd name="connsiteY9" fmla="*/ 6788668 h 6858000"/>
              <a:gd name="connsiteX10" fmla="*/ 6401 w 4560521"/>
              <a:gd name="connsiteY10" fmla="*/ 3329203 h 6858000"/>
              <a:gd name="connsiteX11" fmla="*/ 1038826 w 4560521"/>
              <a:gd name="connsiteY11" fmla="*/ 1760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60521" h="6858000">
                <a:moveTo>
                  <a:pt x="1191770" y="0"/>
                </a:moveTo>
                <a:lnTo>
                  <a:pt x="4560521" y="0"/>
                </a:lnTo>
                <a:lnTo>
                  <a:pt x="4560521" y="567377"/>
                </a:lnTo>
                <a:lnTo>
                  <a:pt x="4471124" y="567539"/>
                </a:lnTo>
                <a:cubicBezTo>
                  <a:pt x="3078714" y="640386"/>
                  <a:pt x="2008999" y="1828211"/>
                  <a:pt x="2081845" y="3220620"/>
                </a:cubicBezTo>
                <a:cubicBezTo>
                  <a:pt x="2150139" y="4526006"/>
                  <a:pt x="3198394" y="5547772"/>
                  <a:pt x="4476469" y="5610370"/>
                </a:cubicBezTo>
                <a:lnTo>
                  <a:pt x="4560521" y="5610217"/>
                </a:lnTo>
                <a:lnTo>
                  <a:pt x="4560521" y="6858000"/>
                </a:lnTo>
                <a:lnTo>
                  <a:pt x="1963120" y="6858000"/>
                </a:lnTo>
                <a:lnTo>
                  <a:pt x="1864715" y="6788668"/>
                </a:lnTo>
                <a:cubicBezTo>
                  <a:pt x="799020" y="5999026"/>
                  <a:pt x="81110" y="4757190"/>
                  <a:pt x="6401" y="3329203"/>
                </a:cubicBezTo>
                <a:cubicBezTo>
                  <a:pt x="-55855" y="2139213"/>
                  <a:pt x="339606" y="1031180"/>
                  <a:pt x="1038826" y="176063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9000"/>
                </a:schemeClr>
              </a:gs>
              <a:gs pos="84000">
                <a:srgbClr val="092880">
                  <a:alpha val="50000"/>
                </a:srgbClr>
              </a:gs>
            </a:gsLst>
            <a:lin ang="545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ïṥļíḍê"/>
          <p:cNvSpPr>
            <a:spLocks noChangeAspect="1"/>
          </p:cNvSpPr>
          <p:nvPr/>
        </p:nvSpPr>
        <p:spPr>
          <a:xfrm flipH="1">
            <a:off x="10702925" y="-615950"/>
            <a:ext cx="2038985" cy="2037080"/>
          </a:xfrm>
          <a:prstGeom prst="donut">
            <a:avLst>
              <a:gd name="adj" fmla="val 21510"/>
            </a:avLst>
          </a:prstGeom>
          <a:gradFill>
            <a:gsLst>
              <a:gs pos="0">
                <a:schemeClr val="bg1">
                  <a:alpha val="51000"/>
                </a:schemeClr>
              </a:gs>
              <a:gs pos="100000">
                <a:srgbClr val="092880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922655" y="1401445"/>
            <a:ext cx="10347325" cy="4984750"/>
            <a:chOff x="1453" y="2639"/>
            <a:chExt cx="16295" cy="7850"/>
          </a:xfrm>
        </p:grpSpPr>
        <p:sp>
          <p:nvSpPr>
            <p:cNvPr id="35" name="矩形 34"/>
            <p:cNvSpPr/>
            <p:nvPr/>
          </p:nvSpPr>
          <p:spPr>
            <a:xfrm>
              <a:off x="1453" y="2639"/>
              <a:ext cx="16295" cy="7725"/>
            </a:xfrm>
            <a:prstGeom prst="rect">
              <a:avLst/>
            </a:prstGeom>
            <a:gradFill>
              <a:gsLst>
                <a:gs pos="0">
                  <a:schemeClr val="bg1">
                    <a:alpha val="10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1453" y="2639"/>
              <a:ext cx="16295" cy="138"/>
            </a:xfrm>
            <a:prstGeom prst="rect">
              <a:avLst/>
            </a:prstGeom>
            <a:solidFill>
              <a:srgbClr val="092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1453" y="10351"/>
              <a:ext cx="16295" cy="1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4" name="同侧圆角矩形 63"/>
            <p:cNvSpPr/>
            <p:nvPr/>
          </p:nvSpPr>
          <p:spPr>
            <a:xfrm>
              <a:off x="3280" y="10090"/>
              <a:ext cx="12642" cy="275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412875" y="607060"/>
            <a:ext cx="9366885" cy="794385"/>
            <a:chOff x="2028" y="1388"/>
            <a:chExt cx="14751" cy="1251"/>
          </a:xfrm>
        </p:grpSpPr>
        <p:sp>
          <p:nvSpPr>
            <p:cNvPr id="62" name="同侧圆角矩形 61"/>
            <p:cNvSpPr/>
            <p:nvPr/>
          </p:nvSpPr>
          <p:spPr>
            <a:xfrm flipH="1">
              <a:off x="2028" y="1388"/>
              <a:ext cx="14751" cy="1251"/>
            </a:xfrm>
            <a:prstGeom prst="round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083" y="1466"/>
              <a:ext cx="13642" cy="111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zh-CN" altLang="en-US" sz="4000" b="1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第六条 标准体系建设部分</a:t>
              </a:r>
              <a:r>
                <a:rPr lang="zh-CN" altLang="en-US" sz="40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</a:t>
              </a:r>
              <a:r>
                <a:rPr lang="zh-CN" altLang="en-US" sz="4000" b="1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共</a:t>
              </a:r>
              <a:r>
                <a:rPr lang="en-US" altLang="zh-CN" sz="4000" b="1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r>
                <a:rPr lang="zh-CN" altLang="en-US" sz="4000" b="1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款</a:t>
              </a:r>
              <a:r>
                <a:rPr lang="zh-CN" altLang="en-US" sz="40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</a:t>
              </a:r>
              <a:endParaRPr lang="zh-CN" altLang="en-US" sz="4000" b="1" i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362710" y="1635126"/>
            <a:ext cx="9467850" cy="4326108"/>
            <a:chOff x="9667" y="2809"/>
            <a:chExt cx="7310" cy="6573"/>
          </a:xfrm>
        </p:grpSpPr>
        <p:sp>
          <p:nvSpPr>
            <p:cNvPr id="6" name="矩形 5"/>
            <p:cNvSpPr/>
            <p:nvPr/>
          </p:nvSpPr>
          <p:spPr>
            <a:xfrm>
              <a:off x="9669" y="2809"/>
              <a:ext cx="7308" cy="11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CN" altLang="en-US" sz="3200" b="1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（</a:t>
              </a:r>
              <a:r>
                <a:rPr lang="en-US" altLang="zh-CN" sz="3200" b="1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</a:t>
              </a:r>
              <a:r>
                <a:rPr lang="zh-CN" altLang="en-US" sz="3200" b="1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）</a:t>
              </a:r>
              <a:r>
                <a:rPr sz="3200" b="1" dirty="0" err="1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支持</a:t>
              </a:r>
              <a:r>
                <a:rPr lang="zh-CN" altLang="en-US" sz="3200" b="1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示范区团体标准采信</a:t>
              </a:r>
              <a:r>
                <a:rPr lang="zh-CN" altLang="en-US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（适用对象：社会团体）</a:t>
              </a:r>
              <a:endParaRPr lang="zh-CN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667" y="3957"/>
              <a:ext cx="7309" cy="54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1"/>
              </p:custDataLst>
            </p:nvPr>
          </p:nvSpPr>
          <p:spPr>
            <a:xfrm>
              <a:off x="9706" y="4052"/>
              <a:ext cx="7232" cy="2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3000"/>
                </a:lnSpc>
              </a:pPr>
              <a:r>
                <a:rPr lang="en-US" altLang="zh-CN" sz="2000" b="1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</a:t>
              </a:r>
              <a:r>
                <a:rPr lang="zh-CN" altLang="zh-CN" sz="2000" b="1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对</a:t>
              </a:r>
              <a:r>
                <a:rPr lang="zh-CN" altLang="zh-CN" sz="20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主导</a:t>
              </a:r>
              <a:r>
                <a:rPr lang="zh-CN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长三角生态绿色一体化示范区协同团体标准</a:t>
              </a:r>
              <a:r>
                <a:rPr lang="zh-CN" altLang="zh-CN" sz="20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制定（由长三角生态绿色一体化示范区执委会采信确定或委托制定）的单位或组织，给予</a:t>
              </a:r>
              <a:r>
                <a:rPr lang="en-US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r>
                <a:rPr lang="zh-CN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万元</a:t>
              </a:r>
              <a:r>
                <a:rPr lang="zh-CN" altLang="zh-CN" sz="20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的一次性扶持。</a:t>
              </a:r>
              <a:endParaRPr lang="zh-CN" altLang="en-US"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2000" b="1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endParaRPr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362710" y="3606706"/>
            <a:ext cx="9465260" cy="7308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32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32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32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sz="3200" b="1" dirty="0" err="1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</a:t>
            </a:r>
            <a:r>
              <a:rPr lang="zh-CN" altLang="en-US" sz="32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团体标准制定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（适用对象：社会团体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 sz="2800" dirty="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62710" y="4330017"/>
            <a:ext cx="94626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0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zh-CN" sz="20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</a:t>
            </a:r>
            <a:r>
              <a:rPr lang="zh-CN" altLang="zh-CN"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主导制定团体标准的</a:t>
            </a:r>
            <a:r>
              <a:rPr lang="zh-CN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社会团体</a:t>
            </a:r>
            <a:r>
              <a:rPr lang="zh-CN" altLang="zh-CN"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（或标准化技术委员会秘书处单位），给予</a:t>
            </a:r>
            <a:r>
              <a:rPr lang="en-US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万元</a:t>
            </a:r>
            <a:r>
              <a:rPr lang="zh-CN" altLang="zh-CN"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的一次性扶持；团体标准被本市、本区政府部门</a:t>
            </a:r>
            <a:r>
              <a:rPr lang="zh-CN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采信</a:t>
            </a:r>
            <a:r>
              <a:rPr lang="zh-CN" altLang="zh-CN"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再给予</a:t>
            </a:r>
            <a:r>
              <a:rPr lang="en-US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万元</a:t>
            </a:r>
            <a:r>
              <a:rPr lang="zh-CN" altLang="zh-CN"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的一次性扶持</a:t>
            </a:r>
            <a:r>
              <a:rPr lang="zh-CN" altLang="zh-CN" sz="20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2000" b="1" dirty="0" smtClean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000"/>
              </a:lnSpc>
            </a:pPr>
            <a:r>
              <a:rPr lang="en-US" altLang="zh-CN"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zh-CN" sz="20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每个社会</a:t>
            </a: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团体</a:t>
            </a:r>
            <a:r>
              <a:rPr lang="zh-CN" altLang="zh-CN" sz="20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zh-CN" altLang="zh-CN"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或标准化技术委员会秘书处单位）</a:t>
            </a:r>
            <a:r>
              <a:rPr lang="zh-CN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每年累计扶持不超过</a:t>
            </a:r>
            <a:r>
              <a:rPr lang="en-US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</a:t>
            </a:r>
            <a:r>
              <a:rPr lang="zh-CN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万元</a:t>
            </a:r>
            <a:r>
              <a:rPr lang="zh-CN" altLang="zh-CN"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0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îṥļiḑê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0">
                <a:srgbClr val="8A0000"/>
              </a:gs>
              <a:gs pos="27000">
                <a:srgbClr val="092880">
                  <a:alpha val="92000"/>
                </a:srgbClr>
              </a:gs>
              <a:gs pos="7000">
                <a:srgbClr val="092579">
                  <a:alpha val="100000"/>
                </a:srgbClr>
              </a:gs>
              <a:gs pos="66000">
                <a:srgbClr val="C00000">
                  <a:alpha val="9500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8" name="îŝľíďê"/>
          <p:cNvSpPr/>
          <p:nvPr/>
        </p:nvSpPr>
        <p:spPr>
          <a:xfrm flipH="1">
            <a:off x="632" y="0"/>
            <a:ext cx="12192000" cy="6858000"/>
          </a:xfrm>
          <a:prstGeom prst="rect">
            <a:avLst/>
          </a:prstGeom>
          <a:blipFill dpi="0" rotWithShape="0">
            <a:blip r:embed="rId3">
              <a:alphaModFix amt="10000"/>
            </a:blip>
            <a:srcRect/>
            <a:stretch>
              <a:fillRect t="-9458" b="-906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9" name="任意多边形: 形状 29"/>
          <p:cNvSpPr/>
          <p:nvPr/>
        </p:nvSpPr>
        <p:spPr>
          <a:xfrm flipH="1" flipV="1">
            <a:off x="0" y="0"/>
            <a:ext cx="4560521" cy="6858000"/>
          </a:xfrm>
          <a:custGeom>
            <a:avLst/>
            <a:gdLst>
              <a:gd name="connsiteX0" fmla="*/ 1191770 w 4560521"/>
              <a:gd name="connsiteY0" fmla="*/ 0 h 6858000"/>
              <a:gd name="connsiteX1" fmla="*/ 4560521 w 4560521"/>
              <a:gd name="connsiteY1" fmla="*/ 0 h 6858000"/>
              <a:gd name="connsiteX2" fmla="*/ 4560521 w 4560521"/>
              <a:gd name="connsiteY2" fmla="*/ 567377 h 6858000"/>
              <a:gd name="connsiteX3" fmla="*/ 4471124 w 4560521"/>
              <a:gd name="connsiteY3" fmla="*/ 567539 h 6858000"/>
              <a:gd name="connsiteX4" fmla="*/ 2081845 w 4560521"/>
              <a:gd name="connsiteY4" fmla="*/ 3220620 h 6858000"/>
              <a:gd name="connsiteX5" fmla="*/ 4476469 w 4560521"/>
              <a:gd name="connsiteY5" fmla="*/ 5610370 h 6858000"/>
              <a:gd name="connsiteX6" fmla="*/ 4560521 w 4560521"/>
              <a:gd name="connsiteY6" fmla="*/ 5610217 h 6858000"/>
              <a:gd name="connsiteX7" fmla="*/ 4560521 w 4560521"/>
              <a:gd name="connsiteY7" fmla="*/ 6858000 h 6858000"/>
              <a:gd name="connsiteX8" fmla="*/ 1963120 w 4560521"/>
              <a:gd name="connsiteY8" fmla="*/ 6858000 h 6858000"/>
              <a:gd name="connsiteX9" fmla="*/ 1864715 w 4560521"/>
              <a:gd name="connsiteY9" fmla="*/ 6788668 h 6858000"/>
              <a:gd name="connsiteX10" fmla="*/ 6401 w 4560521"/>
              <a:gd name="connsiteY10" fmla="*/ 3329203 h 6858000"/>
              <a:gd name="connsiteX11" fmla="*/ 1038826 w 4560521"/>
              <a:gd name="connsiteY11" fmla="*/ 1760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60521" h="6858000">
                <a:moveTo>
                  <a:pt x="1191770" y="0"/>
                </a:moveTo>
                <a:lnTo>
                  <a:pt x="4560521" y="0"/>
                </a:lnTo>
                <a:lnTo>
                  <a:pt x="4560521" y="567377"/>
                </a:lnTo>
                <a:lnTo>
                  <a:pt x="4471124" y="567539"/>
                </a:lnTo>
                <a:cubicBezTo>
                  <a:pt x="3078714" y="640386"/>
                  <a:pt x="2008999" y="1828211"/>
                  <a:pt x="2081845" y="3220620"/>
                </a:cubicBezTo>
                <a:cubicBezTo>
                  <a:pt x="2150139" y="4526006"/>
                  <a:pt x="3198394" y="5547772"/>
                  <a:pt x="4476469" y="5610370"/>
                </a:cubicBezTo>
                <a:lnTo>
                  <a:pt x="4560521" y="5610217"/>
                </a:lnTo>
                <a:lnTo>
                  <a:pt x="4560521" y="6858000"/>
                </a:lnTo>
                <a:lnTo>
                  <a:pt x="1963120" y="6858000"/>
                </a:lnTo>
                <a:lnTo>
                  <a:pt x="1864715" y="6788668"/>
                </a:lnTo>
                <a:cubicBezTo>
                  <a:pt x="799020" y="5999026"/>
                  <a:pt x="81110" y="4757190"/>
                  <a:pt x="6401" y="3329203"/>
                </a:cubicBezTo>
                <a:cubicBezTo>
                  <a:pt x="-55855" y="2139213"/>
                  <a:pt x="339606" y="1031180"/>
                  <a:pt x="1038826" y="176063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9000"/>
                </a:schemeClr>
              </a:gs>
              <a:gs pos="84000">
                <a:srgbClr val="092880">
                  <a:alpha val="50000"/>
                </a:srgbClr>
              </a:gs>
            </a:gsLst>
            <a:lin ang="545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ïṥļíḍê"/>
          <p:cNvSpPr>
            <a:spLocks noChangeAspect="1"/>
          </p:cNvSpPr>
          <p:nvPr/>
        </p:nvSpPr>
        <p:spPr>
          <a:xfrm flipH="1">
            <a:off x="10702925" y="-615950"/>
            <a:ext cx="2038985" cy="2037080"/>
          </a:xfrm>
          <a:prstGeom prst="donut">
            <a:avLst>
              <a:gd name="adj" fmla="val 21510"/>
            </a:avLst>
          </a:prstGeom>
          <a:gradFill>
            <a:gsLst>
              <a:gs pos="0">
                <a:schemeClr val="bg1">
                  <a:alpha val="51000"/>
                </a:schemeClr>
              </a:gs>
              <a:gs pos="100000">
                <a:srgbClr val="092880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922655" y="1401445"/>
            <a:ext cx="10347325" cy="4984750"/>
            <a:chOff x="1453" y="2639"/>
            <a:chExt cx="16295" cy="7850"/>
          </a:xfrm>
        </p:grpSpPr>
        <p:sp>
          <p:nvSpPr>
            <p:cNvPr id="35" name="矩形 34"/>
            <p:cNvSpPr/>
            <p:nvPr/>
          </p:nvSpPr>
          <p:spPr>
            <a:xfrm>
              <a:off x="1453" y="2639"/>
              <a:ext cx="16295" cy="7725"/>
            </a:xfrm>
            <a:prstGeom prst="rect">
              <a:avLst/>
            </a:prstGeom>
            <a:gradFill>
              <a:gsLst>
                <a:gs pos="0">
                  <a:schemeClr val="bg1">
                    <a:alpha val="10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1453" y="2639"/>
              <a:ext cx="16295" cy="138"/>
            </a:xfrm>
            <a:prstGeom prst="rect">
              <a:avLst/>
            </a:prstGeom>
            <a:solidFill>
              <a:srgbClr val="092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1453" y="10351"/>
              <a:ext cx="16295" cy="1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4" name="同侧圆角矩形 63"/>
            <p:cNvSpPr/>
            <p:nvPr/>
          </p:nvSpPr>
          <p:spPr>
            <a:xfrm>
              <a:off x="3280" y="10090"/>
              <a:ext cx="12642" cy="275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412875" y="607060"/>
            <a:ext cx="9366885" cy="794385"/>
            <a:chOff x="2028" y="1388"/>
            <a:chExt cx="14751" cy="1251"/>
          </a:xfrm>
        </p:grpSpPr>
        <p:sp>
          <p:nvSpPr>
            <p:cNvPr id="62" name="同侧圆角矩形 61"/>
            <p:cNvSpPr/>
            <p:nvPr/>
          </p:nvSpPr>
          <p:spPr>
            <a:xfrm flipH="1">
              <a:off x="2028" y="1388"/>
              <a:ext cx="14751" cy="1251"/>
            </a:xfrm>
            <a:prstGeom prst="round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083" y="1466"/>
              <a:ext cx="13642" cy="111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zh-CN" altLang="en-US" sz="4000" b="1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第六条 标准体系建设部分</a:t>
              </a:r>
              <a:r>
                <a:rPr lang="zh-CN" altLang="en-US" sz="40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</a:t>
              </a:r>
              <a:r>
                <a:rPr lang="zh-CN" altLang="en-US" sz="4000" b="1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共</a:t>
              </a:r>
              <a:r>
                <a:rPr lang="en-US" altLang="zh-CN" sz="4000" b="1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r>
                <a:rPr lang="zh-CN" altLang="en-US" sz="4000" b="1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款</a:t>
              </a:r>
              <a:r>
                <a:rPr lang="zh-CN" altLang="en-US" sz="40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</a:t>
              </a:r>
              <a:endParaRPr lang="zh-CN" altLang="en-US" sz="4000" b="1" i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362710" y="1506030"/>
            <a:ext cx="9467850" cy="4626800"/>
            <a:chOff x="9667" y="2809"/>
            <a:chExt cx="7310" cy="6301"/>
          </a:xfrm>
        </p:grpSpPr>
        <p:sp>
          <p:nvSpPr>
            <p:cNvPr id="6" name="矩形 5"/>
            <p:cNvSpPr/>
            <p:nvPr/>
          </p:nvSpPr>
          <p:spPr>
            <a:xfrm>
              <a:off x="9669" y="2809"/>
              <a:ext cx="7308" cy="87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CN" altLang="en-US" sz="3200" b="1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（</a:t>
              </a:r>
              <a:r>
                <a:rPr lang="en-US" altLang="zh-CN" sz="32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4</a:t>
              </a:r>
              <a:r>
                <a:rPr lang="zh-CN" altLang="en-US" sz="3200" b="1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）</a:t>
              </a:r>
              <a:r>
                <a:rPr sz="3200" b="1" dirty="0" err="1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支持</a:t>
              </a:r>
              <a:r>
                <a:rPr lang="zh-CN" altLang="en-US" sz="3200" b="1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“上海标准”认定</a:t>
              </a:r>
              <a:endParaRPr lang="zh-CN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667" y="3685"/>
              <a:ext cx="7309" cy="54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1"/>
              </p:custDataLst>
            </p:nvPr>
          </p:nvSpPr>
          <p:spPr>
            <a:xfrm>
              <a:off x="9667" y="3717"/>
              <a:ext cx="7232" cy="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3000"/>
                </a:lnSpc>
              </a:pPr>
              <a:r>
                <a:rPr lang="en-US" altLang="zh-CN" sz="2000" b="1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lang="zh-CN" altLang="zh-CN" sz="2000" b="1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对于</a:t>
              </a:r>
              <a:r>
                <a:rPr lang="zh-CN" altLang="zh-CN" sz="20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认定为</a:t>
              </a:r>
              <a:r>
                <a:rPr lang="zh-CN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“上海标准”</a:t>
              </a:r>
              <a:r>
                <a:rPr lang="zh-CN" altLang="zh-CN" sz="20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的单位，给予</a:t>
              </a:r>
              <a:r>
                <a:rPr lang="en-US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50</a:t>
              </a:r>
              <a:r>
                <a:rPr lang="zh-CN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万元</a:t>
              </a:r>
              <a:r>
                <a:rPr lang="zh-CN" altLang="zh-CN" sz="20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一次性扶持</a:t>
              </a:r>
              <a:r>
                <a:rPr lang="zh-CN" altLang="zh-CN" sz="2000" b="1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  <a:r>
                <a:rPr lang="en-US" altLang="zh-CN" sz="2000" b="1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endParaRPr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370878" y="2672719"/>
            <a:ext cx="9465260" cy="5187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32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32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32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sz="3200" b="1" dirty="0" err="1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</a:t>
            </a:r>
            <a:r>
              <a:rPr lang="zh-CN" altLang="en-US" sz="32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标准化示范试点</a:t>
            </a:r>
            <a:endParaRPr lang="zh-CN" altLang="en-US" sz="2800" dirty="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62710" y="3208195"/>
            <a:ext cx="9462670" cy="86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</a:t>
            </a:r>
            <a:r>
              <a:rPr lang="zh-CN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获得国家级、市级</a:t>
            </a:r>
            <a:r>
              <a:rPr lang="zh-CN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标准化示范（试点）项目</a:t>
            </a:r>
            <a:r>
              <a:rPr lang="zh-CN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的单位分别给予</a:t>
            </a:r>
            <a:r>
              <a:rPr lang="en-US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万元、</a:t>
            </a:r>
            <a:r>
              <a:rPr lang="en-US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</a:t>
            </a:r>
            <a:r>
              <a:rPr lang="zh-CN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万元</a:t>
            </a:r>
            <a:r>
              <a:rPr lang="zh-CN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一次性扶持</a:t>
            </a:r>
            <a:r>
              <a:rPr lang="zh-CN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0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370878" y="4048453"/>
            <a:ext cx="9465260" cy="5811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32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32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en-US" sz="32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sz="3200" b="1" dirty="0" err="1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</a:t>
            </a:r>
            <a:r>
              <a:rPr lang="zh-CN" altLang="en-US" sz="32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标准化组织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73468" y="4608094"/>
            <a:ext cx="9473428" cy="163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</a:t>
            </a:r>
            <a:r>
              <a:rPr lang="zh-CN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承担国际、国家、上海市</a:t>
            </a:r>
            <a:r>
              <a:rPr lang="zh-CN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标准化组织技术委员会（</a:t>
            </a:r>
            <a:r>
              <a:rPr lang="en-US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TC</a:t>
            </a:r>
            <a:r>
              <a:rPr lang="zh-CN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）秘书处</a:t>
            </a:r>
            <a:r>
              <a:rPr lang="zh-CN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分技术委员会（</a:t>
            </a:r>
            <a:r>
              <a:rPr lang="en-US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SC</a:t>
            </a:r>
            <a:r>
              <a:rPr lang="zh-CN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）秘书处或工作组（</a:t>
            </a:r>
            <a:r>
              <a:rPr lang="en-US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WG</a:t>
            </a:r>
            <a:r>
              <a:rPr lang="zh-CN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zh-CN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的单位，分别给予扶持。其中</a:t>
            </a:r>
            <a:r>
              <a:rPr lang="zh-CN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国际</a:t>
            </a:r>
            <a:r>
              <a:rPr lang="zh-CN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层面给予</a:t>
            </a:r>
            <a:r>
              <a:rPr lang="en-US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</a:t>
            </a:r>
            <a:r>
              <a:rPr lang="zh-CN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万元、</a:t>
            </a:r>
            <a:r>
              <a:rPr lang="en-US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60</a:t>
            </a:r>
            <a:r>
              <a:rPr lang="zh-CN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万元、</a:t>
            </a:r>
            <a:r>
              <a:rPr lang="en-US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万元</a:t>
            </a:r>
            <a:r>
              <a:rPr lang="zh-CN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一次性扶持。</a:t>
            </a:r>
            <a:r>
              <a:rPr lang="zh-CN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国家</a:t>
            </a:r>
            <a:r>
              <a:rPr lang="zh-CN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层面给予</a:t>
            </a:r>
            <a:r>
              <a:rPr lang="en-US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万元、</a:t>
            </a:r>
            <a:r>
              <a:rPr lang="en-US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</a:t>
            </a:r>
            <a:r>
              <a:rPr lang="zh-CN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万元、</a:t>
            </a:r>
            <a:r>
              <a:rPr lang="en-US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万元</a:t>
            </a:r>
            <a:r>
              <a:rPr lang="zh-CN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一次性扶持。</a:t>
            </a:r>
            <a:r>
              <a:rPr lang="zh-CN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本市</a:t>
            </a:r>
            <a:r>
              <a:rPr lang="zh-CN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层面给予</a:t>
            </a:r>
            <a:r>
              <a:rPr lang="en-US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万元</a:t>
            </a:r>
            <a:r>
              <a:rPr lang="zh-CN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一次性扶持。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21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îṥļiḑê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0">
                <a:srgbClr val="8A0000"/>
              </a:gs>
              <a:gs pos="27000">
                <a:srgbClr val="092880">
                  <a:alpha val="92000"/>
                </a:srgbClr>
              </a:gs>
              <a:gs pos="7000">
                <a:srgbClr val="092579">
                  <a:alpha val="100000"/>
                </a:srgbClr>
              </a:gs>
              <a:gs pos="66000">
                <a:srgbClr val="C00000">
                  <a:alpha val="9500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8" name="îŝľíďê"/>
          <p:cNvSpPr/>
          <p:nvPr/>
        </p:nvSpPr>
        <p:spPr>
          <a:xfrm flipH="1">
            <a:off x="632" y="0"/>
            <a:ext cx="12192000" cy="6858000"/>
          </a:xfrm>
          <a:prstGeom prst="rect">
            <a:avLst/>
          </a:prstGeom>
          <a:blipFill dpi="0" rotWithShape="0">
            <a:blip r:embed="rId3">
              <a:alphaModFix amt="10000"/>
            </a:blip>
            <a:srcRect/>
            <a:stretch>
              <a:fillRect t="-9458" b="-906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9" name="任意多边形: 形状 29"/>
          <p:cNvSpPr/>
          <p:nvPr/>
        </p:nvSpPr>
        <p:spPr>
          <a:xfrm flipH="1" flipV="1">
            <a:off x="0" y="0"/>
            <a:ext cx="4560521" cy="6858000"/>
          </a:xfrm>
          <a:custGeom>
            <a:avLst/>
            <a:gdLst>
              <a:gd name="connsiteX0" fmla="*/ 1191770 w 4560521"/>
              <a:gd name="connsiteY0" fmla="*/ 0 h 6858000"/>
              <a:gd name="connsiteX1" fmla="*/ 4560521 w 4560521"/>
              <a:gd name="connsiteY1" fmla="*/ 0 h 6858000"/>
              <a:gd name="connsiteX2" fmla="*/ 4560521 w 4560521"/>
              <a:gd name="connsiteY2" fmla="*/ 567377 h 6858000"/>
              <a:gd name="connsiteX3" fmla="*/ 4471124 w 4560521"/>
              <a:gd name="connsiteY3" fmla="*/ 567539 h 6858000"/>
              <a:gd name="connsiteX4" fmla="*/ 2081845 w 4560521"/>
              <a:gd name="connsiteY4" fmla="*/ 3220620 h 6858000"/>
              <a:gd name="connsiteX5" fmla="*/ 4476469 w 4560521"/>
              <a:gd name="connsiteY5" fmla="*/ 5610370 h 6858000"/>
              <a:gd name="connsiteX6" fmla="*/ 4560521 w 4560521"/>
              <a:gd name="connsiteY6" fmla="*/ 5610217 h 6858000"/>
              <a:gd name="connsiteX7" fmla="*/ 4560521 w 4560521"/>
              <a:gd name="connsiteY7" fmla="*/ 6858000 h 6858000"/>
              <a:gd name="connsiteX8" fmla="*/ 1963120 w 4560521"/>
              <a:gd name="connsiteY8" fmla="*/ 6858000 h 6858000"/>
              <a:gd name="connsiteX9" fmla="*/ 1864715 w 4560521"/>
              <a:gd name="connsiteY9" fmla="*/ 6788668 h 6858000"/>
              <a:gd name="connsiteX10" fmla="*/ 6401 w 4560521"/>
              <a:gd name="connsiteY10" fmla="*/ 3329203 h 6858000"/>
              <a:gd name="connsiteX11" fmla="*/ 1038826 w 4560521"/>
              <a:gd name="connsiteY11" fmla="*/ 1760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60521" h="6858000">
                <a:moveTo>
                  <a:pt x="1191770" y="0"/>
                </a:moveTo>
                <a:lnTo>
                  <a:pt x="4560521" y="0"/>
                </a:lnTo>
                <a:lnTo>
                  <a:pt x="4560521" y="567377"/>
                </a:lnTo>
                <a:lnTo>
                  <a:pt x="4471124" y="567539"/>
                </a:lnTo>
                <a:cubicBezTo>
                  <a:pt x="3078714" y="640386"/>
                  <a:pt x="2008999" y="1828211"/>
                  <a:pt x="2081845" y="3220620"/>
                </a:cubicBezTo>
                <a:cubicBezTo>
                  <a:pt x="2150139" y="4526006"/>
                  <a:pt x="3198394" y="5547772"/>
                  <a:pt x="4476469" y="5610370"/>
                </a:cubicBezTo>
                <a:lnTo>
                  <a:pt x="4560521" y="5610217"/>
                </a:lnTo>
                <a:lnTo>
                  <a:pt x="4560521" y="6858000"/>
                </a:lnTo>
                <a:lnTo>
                  <a:pt x="1963120" y="6858000"/>
                </a:lnTo>
                <a:lnTo>
                  <a:pt x="1864715" y="6788668"/>
                </a:lnTo>
                <a:cubicBezTo>
                  <a:pt x="799020" y="5999026"/>
                  <a:pt x="81110" y="4757190"/>
                  <a:pt x="6401" y="3329203"/>
                </a:cubicBezTo>
                <a:cubicBezTo>
                  <a:pt x="-55855" y="2139213"/>
                  <a:pt x="339606" y="1031180"/>
                  <a:pt x="1038826" y="176063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9000"/>
                </a:schemeClr>
              </a:gs>
              <a:gs pos="84000">
                <a:srgbClr val="092880">
                  <a:alpha val="50000"/>
                </a:srgbClr>
              </a:gs>
            </a:gsLst>
            <a:lin ang="545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ïṥļíḍê"/>
          <p:cNvSpPr>
            <a:spLocks noChangeAspect="1"/>
          </p:cNvSpPr>
          <p:nvPr/>
        </p:nvSpPr>
        <p:spPr>
          <a:xfrm flipH="1">
            <a:off x="10702925" y="-615950"/>
            <a:ext cx="2038985" cy="2037080"/>
          </a:xfrm>
          <a:prstGeom prst="donut">
            <a:avLst>
              <a:gd name="adj" fmla="val 21510"/>
            </a:avLst>
          </a:prstGeom>
          <a:gradFill>
            <a:gsLst>
              <a:gs pos="0">
                <a:schemeClr val="bg1">
                  <a:alpha val="51000"/>
                </a:schemeClr>
              </a:gs>
              <a:gs pos="100000">
                <a:srgbClr val="092880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922655" y="1401445"/>
            <a:ext cx="10347325" cy="4984750"/>
            <a:chOff x="1453" y="2639"/>
            <a:chExt cx="16295" cy="7850"/>
          </a:xfrm>
        </p:grpSpPr>
        <p:sp>
          <p:nvSpPr>
            <p:cNvPr id="35" name="矩形 34"/>
            <p:cNvSpPr/>
            <p:nvPr/>
          </p:nvSpPr>
          <p:spPr>
            <a:xfrm>
              <a:off x="1453" y="2639"/>
              <a:ext cx="16295" cy="7725"/>
            </a:xfrm>
            <a:prstGeom prst="rect">
              <a:avLst/>
            </a:prstGeom>
            <a:gradFill>
              <a:gsLst>
                <a:gs pos="0">
                  <a:schemeClr val="bg1">
                    <a:alpha val="10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1453" y="2639"/>
              <a:ext cx="16295" cy="138"/>
            </a:xfrm>
            <a:prstGeom prst="rect">
              <a:avLst/>
            </a:prstGeom>
            <a:solidFill>
              <a:srgbClr val="092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1453" y="10351"/>
              <a:ext cx="16295" cy="1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4" name="同侧圆角矩形 63"/>
            <p:cNvSpPr/>
            <p:nvPr/>
          </p:nvSpPr>
          <p:spPr>
            <a:xfrm>
              <a:off x="3280" y="10090"/>
              <a:ext cx="12642" cy="275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412875" y="607060"/>
            <a:ext cx="9366885" cy="794385"/>
            <a:chOff x="2028" y="1388"/>
            <a:chExt cx="14751" cy="1251"/>
          </a:xfrm>
        </p:grpSpPr>
        <p:sp>
          <p:nvSpPr>
            <p:cNvPr id="62" name="同侧圆角矩形 61"/>
            <p:cNvSpPr/>
            <p:nvPr/>
          </p:nvSpPr>
          <p:spPr>
            <a:xfrm flipH="1">
              <a:off x="2028" y="1388"/>
              <a:ext cx="14751" cy="1251"/>
            </a:xfrm>
            <a:prstGeom prst="round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083" y="1466"/>
              <a:ext cx="13642" cy="111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zh-CN" altLang="en-US" sz="4000" b="1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第六条 标准体系建设部分</a:t>
              </a:r>
              <a:r>
                <a:rPr lang="zh-CN" altLang="en-US" sz="40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</a:t>
              </a:r>
              <a:r>
                <a:rPr lang="zh-CN" altLang="en-US" sz="4000" b="1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共</a:t>
              </a:r>
              <a:r>
                <a:rPr lang="en-US" altLang="zh-CN" sz="4000" b="1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r>
                <a:rPr lang="zh-CN" altLang="en-US" sz="4000" b="1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款</a:t>
              </a:r>
              <a:r>
                <a:rPr lang="zh-CN" altLang="en-US" sz="40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</a:t>
              </a:r>
              <a:endParaRPr lang="zh-CN" altLang="en-US" sz="4000" b="1" i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362710" y="1635126"/>
            <a:ext cx="9467850" cy="4294516"/>
            <a:chOff x="9667" y="2809"/>
            <a:chExt cx="7310" cy="6525"/>
          </a:xfrm>
        </p:grpSpPr>
        <p:sp>
          <p:nvSpPr>
            <p:cNvPr id="6" name="矩形 5"/>
            <p:cNvSpPr/>
            <p:nvPr/>
          </p:nvSpPr>
          <p:spPr>
            <a:xfrm>
              <a:off x="9669" y="2809"/>
              <a:ext cx="7308" cy="11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CN" altLang="en-US" sz="3200" b="1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（</a:t>
              </a:r>
              <a:r>
                <a:rPr lang="en-US" altLang="zh-CN" sz="3200" b="1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7</a:t>
              </a:r>
              <a:r>
                <a:rPr lang="zh-CN" altLang="en-US" sz="3200" b="1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）</a:t>
              </a:r>
              <a:r>
                <a:rPr sz="3200" b="1" dirty="0" err="1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支持</a:t>
              </a:r>
              <a:r>
                <a:rPr lang="zh-CN" altLang="en-US" sz="3200" b="1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标准创新贡献奖</a:t>
              </a:r>
              <a:endParaRPr lang="zh-CN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667" y="3909"/>
              <a:ext cx="7309" cy="54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1"/>
              </p:custDataLst>
            </p:nvPr>
          </p:nvSpPr>
          <p:spPr>
            <a:xfrm>
              <a:off x="9706" y="4052"/>
              <a:ext cx="7232" cy="2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lang="zh-CN" altLang="zh-CN" sz="2000" b="1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对</a:t>
              </a:r>
              <a:r>
                <a:rPr lang="zh-CN" altLang="zh-CN" sz="20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获得</a:t>
              </a:r>
              <a:r>
                <a:rPr lang="zh-CN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中国标准创新贡献奖、上海市标准创新贡献奖</a:t>
              </a:r>
              <a:r>
                <a:rPr lang="zh-CN" altLang="zh-CN" sz="20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一等奖、二等奖和三等奖的单位，分别给予扶持。其中国家层面给予</a:t>
              </a:r>
              <a:r>
                <a:rPr lang="en-US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30</a:t>
              </a:r>
              <a:r>
                <a:rPr lang="zh-CN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万元、</a:t>
              </a:r>
              <a:r>
                <a:rPr lang="en-US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20</a:t>
              </a:r>
              <a:r>
                <a:rPr lang="zh-CN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万元、</a:t>
              </a:r>
              <a:r>
                <a:rPr lang="en-US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r>
                <a:rPr lang="zh-CN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</a:t>
              </a:r>
              <a:r>
                <a:rPr lang="zh-CN" altLang="zh-CN" sz="20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元一次性扶持。市级层面给予</a:t>
              </a:r>
              <a:r>
                <a:rPr lang="en-US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15</a:t>
              </a:r>
              <a:r>
                <a:rPr lang="zh-CN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万元、</a:t>
              </a:r>
              <a:r>
                <a:rPr lang="en-US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r>
                <a:rPr lang="zh-CN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万元、</a:t>
              </a:r>
              <a:r>
                <a:rPr lang="en-US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</a:t>
              </a:r>
              <a:r>
                <a:rPr lang="zh-CN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万元</a:t>
              </a:r>
              <a:r>
                <a:rPr lang="zh-CN" altLang="zh-CN" sz="20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一次性扶持</a:t>
              </a:r>
              <a:r>
                <a:rPr lang="zh-CN" altLang="zh-CN" sz="2000" b="1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  <a:endParaRPr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362710" y="4037026"/>
            <a:ext cx="9465260" cy="7308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32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32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</a:t>
            </a:r>
            <a:r>
              <a:rPr lang="zh-CN" altLang="en-US" sz="32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sz="3200" b="1" dirty="0" err="1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</a:t>
            </a:r>
            <a:r>
              <a:rPr lang="zh-CN" altLang="en-US" sz="32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新型标准化技术组织</a:t>
            </a:r>
            <a:endParaRPr lang="zh-CN" altLang="en-US" sz="2800" dirty="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62710" y="4760337"/>
            <a:ext cx="946267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zh-CN" sz="20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</a:t>
            </a:r>
            <a:r>
              <a:rPr lang="zh-CN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国家技术标准创新基地</a:t>
            </a:r>
            <a:r>
              <a:rPr lang="zh-CN" altLang="zh-CN"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的建设单位，给予</a:t>
            </a:r>
            <a:r>
              <a:rPr lang="en-US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60</a:t>
            </a:r>
            <a:r>
              <a:rPr lang="zh-CN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万元</a:t>
            </a:r>
            <a:r>
              <a:rPr lang="zh-CN" altLang="zh-CN"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一次性扶持。对</a:t>
            </a:r>
            <a:r>
              <a:rPr lang="zh-CN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市级</a:t>
            </a:r>
            <a:r>
              <a:rPr lang="zh-CN" altLang="zh-CN"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新型标准化技术组织的建设单位，给予</a:t>
            </a:r>
            <a:r>
              <a:rPr lang="en-US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万元</a:t>
            </a:r>
            <a:r>
              <a:rPr lang="zh-CN" altLang="zh-CN"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一次性扶持</a:t>
            </a:r>
            <a:r>
              <a:rPr lang="zh-CN" altLang="zh-CN" sz="20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0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îṥļiḑê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0">
                <a:srgbClr val="8A0000"/>
              </a:gs>
              <a:gs pos="27000">
                <a:srgbClr val="092880">
                  <a:alpha val="92000"/>
                </a:srgbClr>
              </a:gs>
              <a:gs pos="7000">
                <a:srgbClr val="092579">
                  <a:alpha val="100000"/>
                </a:srgbClr>
              </a:gs>
              <a:gs pos="66000">
                <a:srgbClr val="C00000">
                  <a:alpha val="9500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8" name="îŝľíďê"/>
          <p:cNvSpPr/>
          <p:nvPr/>
        </p:nvSpPr>
        <p:spPr>
          <a:xfrm flipH="1">
            <a:off x="632" y="0"/>
            <a:ext cx="12192000" cy="6858000"/>
          </a:xfrm>
          <a:prstGeom prst="rect">
            <a:avLst/>
          </a:prstGeom>
          <a:blipFill dpi="0" rotWithShape="0">
            <a:blip r:embed="rId3">
              <a:alphaModFix amt="10000"/>
            </a:blip>
            <a:srcRect/>
            <a:stretch>
              <a:fillRect t="-9458" b="-906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9" name="任意多边形: 形状 29"/>
          <p:cNvSpPr/>
          <p:nvPr/>
        </p:nvSpPr>
        <p:spPr>
          <a:xfrm flipH="1" flipV="1">
            <a:off x="0" y="0"/>
            <a:ext cx="4560521" cy="6858000"/>
          </a:xfrm>
          <a:custGeom>
            <a:avLst/>
            <a:gdLst>
              <a:gd name="connsiteX0" fmla="*/ 1191770 w 4560521"/>
              <a:gd name="connsiteY0" fmla="*/ 0 h 6858000"/>
              <a:gd name="connsiteX1" fmla="*/ 4560521 w 4560521"/>
              <a:gd name="connsiteY1" fmla="*/ 0 h 6858000"/>
              <a:gd name="connsiteX2" fmla="*/ 4560521 w 4560521"/>
              <a:gd name="connsiteY2" fmla="*/ 567377 h 6858000"/>
              <a:gd name="connsiteX3" fmla="*/ 4471124 w 4560521"/>
              <a:gd name="connsiteY3" fmla="*/ 567539 h 6858000"/>
              <a:gd name="connsiteX4" fmla="*/ 2081845 w 4560521"/>
              <a:gd name="connsiteY4" fmla="*/ 3220620 h 6858000"/>
              <a:gd name="connsiteX5" fmla="*/ 4476469 w 4560521"/>
              <a:gd name="connsiteY5" fmla="*/ 5610370 h 6858000"/>
              <a:gd name="connsiteX6" fmla="*/ 4560521 w 4560521"/>
              <a:gd name="connsiteY6" fmla="*/ 5610217 h 6858000"/>
              <a:gd name="connsiteX7" fmla="*/ 4560521 w 4560521"/>
              <a:gd name="connsiteY7" fmla="*/ 6858000 h 6858000"/>
              <a:gd name="connsiteX8" fmla="*/ 1963120 w 4560521"/>
              <a:gd name="connsiteY8" fmla="*/ 6858000 h 6858000"/>
              <a:gd name="connsiteX9" fmla="*/ 1864715 w 4560521"/>
              <a:gd name="connsiteY9" fmla="*/ 6788668 h 6858000"/>
              <a:gd name="connsiteX10" fmla="*/ 6401 w 4560521"/>
              <a:gd name="connsiteY10" fmla="*/ 3329203 h 6858000"/>
              <a:gd name="connsiteX11" fmla="*/ 1038826 w 4560521"/>
              <a:gd name="connsiteY11" fmla="*/ 1760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60521" h="6858000">
                <a:moveTo>
                  <a:pt x="1191770" y="0"/>
                </a:moveTo>
                <a:lnTo>
                  <a:pt x="4560521" y="0"/>
                </a:lnTo>
                <a:lnTo>
                  <a:pt x="4560521" y="567377"/>
                </a:lnTo>
                <a:lnTo>
                  <a:pt x="4471124" y="567539"/>
                </a:lnTo>
                <a:cubicBezTo>
                  <a:pt x="3078714" y="640386"/>
                  <a:pt x="2008999" y="1828211"/>
                  <a:pt x="2081845" y="3220620"/>
                </a:cubicBezTo>
                <a:cubicBezTo>
                  <a:pt x="2150139" y="4526006"/>
                  <a:pt x="3198394" y="5547772"/>
                  <a:pt x="4476469" y="5610370"/>
                </a:cubicBezTo>
                <a:lnTo>
                  <a:pt x="4560521" y="5610217"/>
                </a:lnTo>
                <a:lnTo>
                  <a:pt x="4560521" y="6858000"/>
                </a:lnTo>
                <a:lnTo>
                  <a:pt x="1963120" y="6858000"/>
                </a:lnTo>
                <a:lnTo>
                  <a:pt x="1864715" y="6788668"/>
                </a:lnTo>
                <a:cubicBezTo>
                  <a:pt x="799020" y="5999026"/>
                  <a:pt x="81110" y="4757190"/>
                  <a:pt x="6401" y="3329203"/>
                </a:cubicBezTo>
                <a:cubicBezTo>
                  <a:pt x="-55855" y="2139213"/>
                  <a:pt x="339606" y="1031180"/>
                  <a:pt x="1038826" y="176063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9000"/>
                </a:schemeClr>
              </a:gs>
              <a:gs pos="84000">
                <a:srgbClr val="092880">
                  <a:alpha val="50000"/>
                </a:srgbClr>
              </a:gs>
            </a:gsLst>
            <a:lin ang="545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ïṥļíḍê"/>
          <p:cNvSpPr>
            <a:spLocks noChangeAspect="1"/>
          </p:cNvSpPr>
          <p:nvPr/>
        </p:nvSpPr>
        <p:spPr>
          <a:xfrm flipH="1">
            <a:off x="10702925" y="-615950"/>
            <a:ext cx="2038985" cy="2037080"/>
          </a:xfrm>
          <a:prstGeom prst="donut">
            <a:avLst>
              <a:gd name="adj" fmla="val 21510"/>
            </a:avLst>
          </a:prstGeom>
          <a:gradFill>
            <a:gsLst>
              <a:gs pos="0">
                <a:schemeClr val="bg1">
                  <a:alpha val="51000"/>
                </a:schemeClr>
              </a:gs>
              <a:gs pos="100000">
                <a:srgbClr val="092880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922655" y="1401445"/>
            <a:ext cx="10347325" cy="4984750"/>
            <a:chOff x="1453" y="2639"/>
            <a:chExt cx="16295" cy="7850"/>
          </a:xfrm>
        </p:grpSpPr>
        <p:sp>
          <p:nvSpPr>
            <p:cNvPr id="35" name="矩形 34"/>
            <p:cNvSpPr/>
            <p:nvPr/>
          </p:nvSpPr>
          <p:spPr>
            <a:xfrm>
              <a:off x="1453" y="2639"/>
              <a:ext cx="16295" cy="7725"/>
            </a:xfrm>
            <a:prstGeom prst="rect">
              <a:avLst/>
            </a:prstGeom>
            <a:gradFill>
              <a:gsLst>
                <a:gs pos="0">
                  <a:schemeClr val="bg1">
                    <a:alpha val="10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1453" y="2639"/>
              <a:ext cx="16295" cy="138"/>
            </a:xfrm>
            <a:prstGeom prst="rect">
              <a:avLst/>
            </a:prstGeom>
            <a:solidFill>
              <a:srgbClr val="092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1453" y="10351"/>
              <a:ext cx="16295" cy="1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4" name="同侧圆角矩形 63"/>
            <p:cNvSpPr/>
            <p:nvPr/>
          </p:nvSpPr>
          <p:spPr>
            <a:xfrm>
              <a:off x="3280" y="10090"/>
              <a:ext cx="12642" cy="275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412875" y="607060"/>
            <a:ext cx="9366885" cy="794385"/>
            <a:chOff x="2028" y="1388"/>
            <a:chExt cx="14751" cy="1251"/>
          </a:xfrm>
        </p:grpSpPr>
        <p:sp>
          <p:nvSpPr>
            <p:cNvPr id="62" name="同侧圆角矩形 61"/>
            <p:cNvSpPr/>
            <p:nvPr/>
          </p:nvSpPr>
          <p:spPr>
            <a:xfrm flipH="1">
              <a:off x="2028" y="1388"/>
              <a:ext cx="14751" cy="1251"/>
            </a:xfrm>
            <a:prstGeom prst="round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083" y="1466"/>
              <a:ext cx="13642" cy="111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zh-CN" altLang="en-US" sz="4000" b="1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第六条 标准体系建设部分</a:t>
              </a:r>
              <a:r>
                <a:rPr lang="zh-CN" altLang="en-US" sz="40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</a:t>
              </a:r>
              <a:r>
                <a:rPr lang="zh-CN" altLang="en-US" sz="4000" b="1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共</a:t>
              </a:r>
              <a:r>
                <a:rPr lang="en-US" altLang="zh-CN" sz="4000" b="1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r>
                <a:rPr lang="zh-CN" altLang="en-US" sz="4000" b="1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款</a:t>
              </a:r>
              <a:r>
                <a:rPr lang="zh-CN" altLang="en-US" sz="40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</a:t>
              </a:r>
              <a:endParaRPr lang="zh-CN" altLang="en-US" sz="4000" b="1" i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362710" y="1635126"/>
            <a:ext cx="9467850" cy="4294516"/>
            <a:chOff x="9667" y="2809"/>
            <a:chExt cx="7310" cy="6525"/>
          </a:xfrm>
        </p:grpSpPr>
        <p:sp>
          <p:nvSpPr>
            <p:cNvPr id="6" name="矩形 5"/>
            <p:cNvSpPr/>
            <p:nvPr/>
          </p:nvSpPr>
          <p:spPr>
            <a:xfrm>
              <a:off x="9669" y="2809"/>
              <a:ext cx="7308" cy="11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CN" altLang="en-US" sz="3200" b="1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（</a:t>
              </a:r>
              <a:r>
                <a:rPr lang="en-US" altLang="zh-CN" sz="3200" b="1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9</a:t>
              </a:r>
              <a:r>
                <a:rPr lang="zh-CN" altLang="en-US" sz="3200" b="1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）</a:t>
              </a:r>
              <a:r>
                <a:rPr sz="3200" b="1" dirty="0" err="1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支持</a:t>
              </a:r>
              <a:r>
                <a:rPr lang="zh-CN" altLang="en-US" sz="3200" b="1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标准创新型企业认定</a:t>
              </a:r>
              <a:endParaRPr lang="zh-CN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667" y="3909"/>
              <a:ext cx="7309" cy="54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1"/>
              </p:custDataLst>
            </p:nvPr>
          </p:nvSpPr>
          <p:spPr>
            <a:xfrm>
              <a:off x="9706" y="4052"/>
              <a:ext cx="7232" cy="1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lang="zh-CN" altLang="zh-CN" sz="2000" b="1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对</a:t>
              </a:r>
              <a:r>
                <a:rPr lang="zh-CN" altLang="zh-CN" sz="20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被认定为</a:t>
              </a:r>
              <a:r>
                <a:rPr lang="zh-CN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标准创新型企业（高级）</a:t>
              </a:r>
              <a:r>
                <a:rPr lang="zh-CN" altLang="zh-CN" sz="20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的单位，给予</a:t>
              </a:r>
              <a:r>
                <a:rPr lang="en-US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50</a:t>
              </a:r>
              <a:r>
                <a:rPr lang="zh-CN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万元</a:t>
              </a:r>
              <a:r>
                <a:rPr lang="zh-CN" altLang="zh-CN" sz="20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一次性扶持。对被认定为标准创新型企业</a:t>
              </a:r>
              <a:r>
                <a:rPr lang="zh-CN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（中级）</a:t>
              </a:r>
              <a:r>
                <a:rPr lang="zh-CN" altLang="zh-CN" sz="20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的单位，给予</a:t>
              </a:r>
              <a:r>
                <a:rPr lang="en-US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25</a:t>
              </a:r>
              <a:r>
                <a:rPr lang="zh-CN" altLang="zh-CN" sz="2000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万元</a:t>
              </a:r>
              <a:r>
                <a:rPr lang="zh-CN" altLang="zh-CN" sz="20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一次性扶持</a:t>
              </a:r>
              <a:r>
                <a:rPr lang="zh-CN" altLang="zh-CN" sz="2000" b="1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  <a:endParaRPr lang="zh-CN" altLang="en-US"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365300" y="3628543"/>
            <a:ext cx="9465260" cy="7308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32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32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</a:t>
            </a:r>
            <a:r>
              <a:rPr lang="zh-CN" altLang="en-US" sz="32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sz="3200" b="1" dirty="0" err="1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</a:t>
            </a:r>
            <a:r>
              <a:rPr lang="zh-CN" altLang="en-US" sz="32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国家标准验证点建设</a:t>
            </a:r>
            <a:endParaRPr lang="zh-CN" altLang="en-US" sz="2800" dirty="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62710" y="4426839"/>
            <a:ext cx="946267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zh-CN" sz="20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</a:t>
            </a:r>
            <a:r>
              <a:rPr lang="zh-CN" altLang="zh-CN"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获批</a:t>
            </a:r>
            <a:r>
              <a:rPr lang="zh-CN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国家标准验证点</a:t>
            </a:r>
            <a:r>
              <a:rPr lang="zh-CN" altLang="zh-CN"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的承担单位给予</a:t>
            </a:r>
            <a:r>
              <a:rPr lang="en-US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</a:t>
            </a:r>
            <a:r>
              <a:rPr lang="zh-CN" altLang="zh-CN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万元</a:t>
            </a:r>
            <a:r>
              <a:rPr lang="zh-CN" altLang="zh-CN"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一次性扶持</a:t>
            </a:r>
            <a:r>
              <a:rPr lang="zh-CN" altLang="zh-CN" sz="20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0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îṥļiḑê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0">
                <a:srgbClr val="8A0000"/>
              </a:gs>
              <a:gs pos="27000">
                <a:srgbClr val="092880">
                  <a:alpha val="92000"/>
                </a:srgbClr>
              </a:gs>
              <a:gs pos="7000">
                <a:srgbClr val="092579">
                  <a:alpha val="100000"/>
                </a:srgbClr>
              </a:gs>
              <a:gs pos="66000">
                <a:srgbClr val="C00000">
                  <a:alpha val="9500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îŝľíďê"/>
          <p:cNvSpPr/>
          <p:nvPr/>
        </p:nvSpPr>
        <p:spPr>
          <a:xfrm flipH="1">
            <a:off x="632" y="0"/>
            <a:ext cx="12192000" cy="6858000"/>
          </a:xfrm>
          <a:prstGeom prst="rect">
            <a:avLst/>
          </a:prstGeom>
          <a:blipFill dpi="0" rotWithShape="0">
            <a:blip r:embed="rId31">
              <a:alphaModFix amt="10000"/>
            </a:blip>
            <a:srcRect/>
            <a:stretch>
              <a:fillRect t="-9458" b="-906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任意多边形: 形状 29"/>
          <p:cNvSpPr/>
          <p:nvPr/>
        </p:nvSpPr>
        <p:spPr>
          <a:xfrm flipH="1" flipV="1">
            <a:off x="0" y="0"/>
            <a:ext cx="4560521" cy="6858000"/>
          </a:xfrm>
          <a:custGeom>
            <a:avLst/>
            <a:gdLst>
              <a:gd name="connsiteX0" fmla="*/ 1191770 w 4560521"/>
              <a:gd name="connsiteY0" fmla="*/ 0 h 6858000"/>
              <a:gd name="connsiteX1" fmla="*/ 4560521 w 4560521"/>
              <a:gd name="connsiteY1" fmla="*/ 0 h 6858000"/>
              <a:gd name="connsiteX2" fmla="*/ 4560521 w 4560521"/>
              <a:gd name="connsiteY2" fmla="*/ 567377 h 6858000"/>
              <a:gd name="connsiteX3" fmla="*/ 4471124 w 4560521"/>
              <a:gd name="connsiteY3" fmla="*/ 567539 h 6858000"/>
              <a:gd name="connsiteX4" fmla="*/ 2081845 w 4560521"/>
              <a:gd name="connsiteY4" fmla="*/ 3220620 h 6858000"/>
              <a:gd name="connsiteX5" fmla="*/ 4476469 w 4560521"/>
              <a:gd name="connsiteY5" fmla="*/ 5610370 h 6858000"/>
              <a:gd name="connsiteX6" fmla="*/ 4560521 w 4560521"/>
              <a:gd name="connsiteY6" fmla="*/ 5610217 h 6858000"/>
              <a:gd name="connsiteX7" fmla="*/ 4560521 w 4560521"/>
              <a:gd name="connsiteY7" fmla="*/ 6858000 h 6858000"/>
              <a:gd name="connsiteX8" fmla="*/ 1963120 w 4560521"/>
              <a:gd name="connsiteY8" fmla="*/ 6858000 h 6858000"/>
              <a:gd name="connsiteX9" fmla="*/ 1864715 w 4560521"/>
              <a:gd name="connsiteY9" fmla="*/ 6788668 h 6858000"/>
              <a:gd name="connsiteX10" fmla="*/ 6401 w 4560521"/>
              <a:gd name="connsiteY10" fmla="*/ 3329203 h 6858000"/>
              <a:gd name="connsiteX11" fmla="*/ 1038826 w 4560521"/>
              <a:gd name="connsiteY11" fmla="*/ 1760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60521" h="6858000">
                <a:moveTo>
                  <a:pt x="1191770" y="0"/>
                </a:moveTo>
                <a:lnTo>
                  <a:pt x="4560521" y="0"/>
                </a:lnTo>
                <a:lnTo>
                  <a:pt x="4560521" y="567377"/>
                </a:lnTo>
                <a:lnTo>
                  <a:pt x="4471124" y="567539"/>
                </a:lnTo>
                <a:cubicBezTo>
                  <a:pt x="3078714" y="640386"/>
                  <a:pt x="2008999" y="1828211"/>
                  <a:pt x="2081845" y="3220620"/>
                </a:cubicBezTo>
                <a:cubicBezTo>
                  <a:pt x="2150139" y="4526006"/>
                  <a:pt x="3198394" y="5547772"/>
                  <a:pt x="4476469" y="5610370"/>
                </a:cubicBezTo>
                <a:lnTo>
                  <a:pt x="4560521" y="5610217"/>
                </a:lnTo>
                <a:lnTo>
                  <a:pt x="4560521" y="6858000"/>
                </a:lnTo>
                <a:lnTo>
                  <a:pt x="1963120" y="6858000"/>
                </a:lnTo>
                <a:lnTo>
                  <a:pt x="1864715" y="6788668"/>
                </a:lnTo>
                <a:cubicBezTo>
                  <a:pt x="799020" y="5999026"/>
                  <a:pt x="81110" y="4757190"/>
                  <a:pt x="6401" y="3329203"/>
                </a:cubicBezTo>
                <a:cubicBezTo>
                  <a:pt x="-55855" y="2139213"/>
                  <a:pt x="339606" y="1031180"/>
                  <a:pt x="1038826" y="176063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9000"/>
                </a:schemeClr>
              </a:gs>
              <a:gs pos="84000">
                <a:srgbClr val="092880">
                  <a:alpha val="50000"/>
                </a:srgbClr>
              </a:gs>
            </a:gsLst>
            <a:lin ang="545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ïṥļíḍê"/>
          <p:cNvSpPr>
            <a:spLocks noChangeAspect="1"/>
          </p:cNvSpPr>
          <p:nvPr/>
        </p:nvSpPr>
        <p:spPr>
          <a:xfrm flipH="1">
            <a:off x="10702925" y="-615950"/>
            <a:ext cx="2038985" cy="2037080"/>
          </a:xfrm>
          <a:prstGeom prst="donut">
            <a:avLst>
              <a:gd name="adj" fmla="val 21510"/>
            </a:avLst>
          </a:prstGeom>
          <a:gradFill>
            <a:gsLst>
              <a:gs pos="0">
                <a:schemeClr val="bg1">
                  <a:alpha val="51000"/>
                </a:schemeClr>
              </a:gs>
              <a:gs pos="100000">
                <a:srgbClr val="092880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922655" y="1401445"/>
            <a:ext cx="10347325" cy="4984750"/>
            <a:chOff x="1453" y="2639"/>
            <a:chExt cx="16295" cy="7850"/>
          </a:xfrm>
        </p:grpSpPr>
        <p:sp>
          <p:nvSpPr>
            <p:cNvPr id="35" name="矩形 34"/>
            <p:cNvSpPr/>
            <p:nvPr/>
          </p:nvSpPr>
          <p:spPr>
            <a:xfrm>
              <a:off x="1453" y="2639"/>
              <a:ext cx="16295" cy="7725"/>
            </a:xfrm>
            <a:prstGeom prst="rect">
              <a:avLst/>
            </a:prstGeom>
            <a:gradFill>
              <a:gsLst>
                <a:gs pos="0">
                  <a:schemeClr val="bg1">
                    <a:alpha val="10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1453" y="2639"/>
              <a:ext cx="16295" cy="138"/>
            </a:xfrm>
            <a:prstGeom prst="rect">
              <a:avLst/>
            </a:prstGeom>
            <a:solidFill>
              <a:srgbClr val="092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1453" y="10351"/>
              <a:ext cx="16295" cy="1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4" name="同侧圆角矩形 63"/>
            <p:cNvSpPr/>
            <p:nvPr/>
          </p:nvSpPr>
          <p:spPr>
            <a:xfrm>
              <a:off x="3280" y="10090"/>
              <a:ext cx="12642" cy="275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412875" y="607060"/>
            <a:ext cx="9366885" cy="794385"/>
            <a:chOff x="2028" y="1388"/>
            <a:chExt cx="14751" cy="1251"/>
          </a:xfrm>
        </p:grpSpPr>
        <p:sp>
          <p:nvSpPr>
            <p:cNvPr id="62" name="同侧圆角矩形 61"/>
            <p:cNvSpPr/>
            <p:nvPr/>
          </p:nvSpPr>
          <p:spPr>
            <a:xfrm flipH="1">
              <a:off x="2028" y="1388"/>
              <a:ext cx="14751" cy="1251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659" y="1457"/>
              <a:ext cx="3488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4000" b="1" i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申报流程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030413" y="1727835"/>
            <a:ext cx="8253731" cy="4069715"/>
            <a:chOff x="3131" y="2612"/>
            <a:chExt cx="12998" cy="6409"/>
          </a:xfrm>
        </p:grpSpPr>
        <p:grpSp>
          <p:nvGrpSpPr>
            <p:cNvPr id="24579" name="组合 52"/>
            <p:cNvGrpSpPr/>
            <p:nvPr/>
          </p:nvGrpSpPr>
          <p:grpSpPr>
            <a:xfrm>
              <a:off x="3131" y="4152"/>
              <a:ext cx="12998" cy="4869"/>
              <a:chOff x="363191" y="1428736"/>
              <a:chExt cx="8253788" cy="4123823"/>
            </a:xfrm>
          </p:grpSpPr>
          <p:sp>
            <p:nvSpPr>
              <p:cNvPr id="24580" name="Rectangle 7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1918316" y="3286108"/>
                <a:ext cx="4656488" cy="409079"/>
              </a:xfrm>
              <a:prstGeom prst="rect">
                <a:avLst/>
              </a:prstGeom>
              <a:noFill/>
              <a:ln>
                <a:solidFill>
                  <a:srgbClr val="B00000"/>
                </a:solidFill>
              </a:ln>
            </p:spPr>
            <p:txBody>
              <a:bodyPr wrap="square" rtlCol="0" anchor="t" anchorCtr="0">
                <a:sp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zh-CN" sz="1400" b="1">
                    <a:solidFill>
                      <a:srgbClr val="B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报送电子邮件材料</a:t>
                </a:r>
              </a:p>
            </p:txBody>
          </p:sp>
          <p:sp>
            <p:nvSpPr>
              <p:cNvPr id="24581" name="Rectangle 8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1908175" y="1428736"/>
                <a:ext cx="4679950" cy="409079"/>
              </a:xfrm>
              <a:prstGeom prst="rect">
                <a:avLst/>
              </a:prstGeom>
              <a:noFill/>
              <a:ln>
                <a:solidFill>
                  <a:srgbClr val="B00000"/>
                </a:solidFill>
              </a:ln>
            </p:spPr>
            <p:txBody>
              <a:bodyPr wrap="square" rtlCol="0" anchor="t" anchorCtr="0">
                <a:sp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sz="1400" b="1">
                    <a:solidFill>
                      <a:srgbClr val="B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企业</a:t>
                </a:r>
                <a:r>
                  <a:rPr lang="zh-CN" sz="1400" b="1">
                    <a:solidFill>
                      <a:srgbClr val="B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做申报材料</a:t>
                </a:r>
              </a:p>
            </p:txBody>
          </p:sp>
          <p:sp>
            <p:nvSpPr>
              <p:cNvPr id="24582" name="Rectangle 10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1908175" y="2000241"/>
                <a:ext cx="4679950" cy="409079"/>
              </a:xfrm>
              <a:prstGeom prst="rect">
                <a:avLst/>
              </a:prstGeom>
              <a:noFill/>
              <a:ln>
                <a:solidFill>
                  <a:srgbClr val="B00000"/>
                </a:solidFill>
              </a:ln>
            </p:spPr>
            <p:txBody>
              <a:bodyPr wrap="square" rtlCol="0" anchor="t" anchorCtr="0">
                <a:sp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zh-CN" sz="1400" b="1">
                    <a:solidFill>
                      <a:srgbClr val="B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纸质材料至</a:t>
                </a:r>
                <a:r>
                  <a:rPr sz="1400" b="1">
                    <a:solidFill>
                      <a:srgbClr val="B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街镇、</a:t>
                </a:r>
                <a:r>
                  <a:rPr lang="zh-CN" sz="1400" b="1">
                    <a:solidFill>
                      <a:srgbClr val="B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经济小区审核盖章</a:t>
                </a:r>
              </a:p>
            </p:txBody>
          </p:sp>
          <p:sp>
            <p:nvSpPr>
              <p:cNvPr id="24583" name="Rectangle 11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6929772" y="2000431"/>
                <a:ext cx="1687207" cy="409079"/>
              </a:xfrm>
              <a:prstGeom prst="rect">
                <a:avLst/>
              </a:prstGeom>
              <a:noFill/>
              <a:ln>
                <a:solidFill>
                  <a:srgbClr val="B00000"/>
                </a:solidFill>
              </a:ln>
            </p:spPr>
            <p:txBody>
              <a:bodyPr wrap="square" rtlCol="0" anchor="t" anchorCtr="0">
                <a:sp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sz="1400" b="1">
                    <a:solidFill>
                      <a:srgbClr val="B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不</a:t>
                </a:r>
                <a:r>
                  <a:rPr lang="zh-CN" sz="1400" b="1">
                    <a:solidFill>
                      <a:srgbClr val="B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通过不予盖章</a:t>
                </a:r>
              </a:p>
            </p:txBody>
          </p:sp>
          <p:sp>
            <p:nvSpPr>
              <p:cNvPr id="24586" name="Rectangle 11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4618990" y="2643269"/>
                <a:ext cx="1955814" cy="409079"/>
              </a:xfrm>
              <a:prstGeom prst="rect">
                <a:avLst/>
              </a:prstGeom>
              <a:noFill/>
              <a:ln>
                <a:solidFill>
                  <a:srgbClr val="B00000"/>
                </a:solidFill>
              </a:ln>
            </p:spPr>
            <p:txBody>
              <a:bodyPr wrap="square" rtlCol="0" anchor="t" anchorCtr="0">
                <a:sp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sz="1400" b="1">
                    <a:solidFill>
                      <a:srgbClr val="B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退回企业修改</a:t>
                </a:r>
                <a:r>
                  <a:rPr lang="zh-CN" sz="1400" b="1">
                    <a:solidFill>
                      <a:srgbClr val="B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、补送</a:t>
                </a:r>
              </a:p>
            </p:txBody>
          </p:sp>
          <p:sp>
            <p:nvSpPr>
              <p:cNvPr id="24587" name="Line 20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5759141" y="2408541"/>
                <a:ext cx="0" cy="215900"/>
              </a:xfrm>
              <a:prstGeom prst="line">
                <a:avLst/>
              </a:prstGeom>
              <a:noFill/>
              <a:ln>
                <a:solidFill>
                  <a:srgbClr val="B00000"/>
                </a:solidFill>
              </a:ln>
            </p:spPr>
          </p:sp>
          <p:sp>
            <p:nvSpPr>
              <p:cNvPr id="24589" name="Rectangle 11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1907521" y="2619554"/>
                <a:ext cx="2460642" cy="409079"/>
              </a:xfrm>
              <a:prstGeom prst="rect">
                <a:avLst/>
              </a:prstGeom>
              <a:noFill/>
              <a:ln>
                <a:solidFill>
                  <a:srgbClr val="B00000"/>
                </a:solidFill>
              </a:ln>
            </p:spPr>
            <p:txBody>
              <a:bodyPr wrap="square" rtlCol="0" anchor="t" anchorCtr="0">
                <a:sp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zh-CN" sz="1400" b="1">
                    <a:solidFill>
                      <a:srgbClr val="B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报送纸质材料至</a:t>
                </a:r>
                <a:r>
                  <a:rPr sz="1400" b="1">
                    <a:solidFill>
                      <a:srgbClr val="B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区市场局</a:t>
                </a:r>
              </a:p>
            </p:txBody>
          </p:sp>
          <p:sp>
            <p:nvSpPr>
              <p:cNvPr id="24593" name="Rectangle 11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1912933" y="4500570"/>
                <a:ext cx="4587893" cy="409079"/>
              </a:xfrm>
              <a:prstGeom prst="rect">
                <a:avLst/>
              </a:prstGeom>
              <a:noFill/>
              <a:ln>
                <a:solidFill>
                  <a:srgbClr val="B00000"/>
                </a:solidFill>
              </a:ln>
            </p:spPr>
            <p:txBody>
              <a:bodyPr wrap="square" rtlCol="0" anchor="t" anchorCtr="0">
                <a:sp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sz="1400" b="1">
                    <a:solidFill>
                      <a:srgbClr val="B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报</a:t>
                </a:r>
                <a:r>
                  <a:rPr lang="zh-CN" sz="1400" b="1">
                    <a:solidFill>
                      <a:srgbClr val="B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主管单位审议、公示</a:t>
                </a:r>
                <a:endParaRPr sz="1400" b="1">
                  <a:solidFill>
                    <a:srgbClr val="B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24594" name="Rectangle 11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1928477" y="3928947"/>
                <a:ext cx="4651407" cy="409079"/>
              </a:xfrm>
              <a:prstGeom prst="rect">
                <a:avLst/>
              </a:prstGeom>
              <a:noFill/>
              <a:ln>
                <a:solidFill>
                  <a:srgbClr val="B00000"/>
                </a:solidFill>
              </a:ln>
            </p:spPr>
            <p:txBody>
              <a:bodyPr wrap="square" rtlCol="0" anchor="t" anchorCtr="0">
                <a:sp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zh-CN" sz="1400" b="1">
                    <a:solidFill>
                      <a:srgbClr val="B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区市场局</a:t>
                </a:r>
                <a:r>
                  <a:rPr sz="1400" b="1">
                    <a:solidFill>
                      <a:srgbClr val="B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征询违法</a:t>
                </a:r>
                <a:r>
                  <a:rPr lang="zh-CN" sz="1400" b="1">
                    <a:solidFill>
                      <a:srgbClr val="B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违规</a:t>
                </a:r>
                <a:r>
                  <a:rPr sz="1400" b="1">
                    <a:solidFill>
                      <a:srgbClr val="B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意见</a:t>
                </a:r>
                <a:r>
                  <a:rPr lang="zh-CN" sz="1400" b="1">
                    <a:solidFill>
                      <a:srgbClr val="B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、重复申报项目</a:t>
                </a:r>
              </a:p>
            </p:txBody>
          </p:sp>
          <p:cxnSp>
            <p:nvCxnSpPr>
              <p:cNvPr id="18" name="文本框 17"/>
              <p:cNvCxnSpPr/>
              <p:nvPr>
                <p:custDataLst>
                  <p:tags r:id="rId25"/>
                </p:custDataLst>
              </p:nvPr>
            </p:nvCxnSpPr>
            <p:spPr>
              <a:xfrm flipV="1">
                <a:off x="4367846" y="2837222"/>
                <a:ext cx="229237" cy="10163"/>
              </a:xfrm>
              <a:prstGeom prst="line">
                <a:avLst/>
              </a:prstGeom>
              <a:noFill/>
              <a:ln>
                <a:solidFill>
                  <a:srgbClr val="B00000"/>
                </a:solidFill>
              </a:ln>
            </p:spPr>
          </p:cxnSp>
          <p:cxnSp>
            <p:nvCxnSpPr>
              <p:cNvPr id="29" name="文本框 28"/>
              <p:cNvCxnSpPr>
                <a:stCxn id="24582" idx="3"/>
                <a:endCxn id="24583" idx="1"/>
              </p:cNvCxnSpPr>
              <p:nvPr>
                <p:custDataLst>
                  <p:tags r:id="rId26"/>
                </p:custDataLst>
              </p:nvPr>
            </p:nvCxnSpPr>
            <p:spPr>
              <a:xfrm>
                <a:off x="6588139" y="2205239"/>
                <a:ext cx="341632" cy="0"/>
              </a:xfrm>
              <a:prstGeom prst="straightConnector1">
                <a:avLst/>
              </a:prstGeom>
              <a:noFill/>
              <a:ln>
                <a:solidFill>
                  <a:srgbClr val="B00000"/>
                </a:solidFill>
              </a:ln>
            </p:spPr>
          </p:cxnSp>
          <p:sp>
            <p:nvSpPr>
              <p:cNvPr id="24599" name="Rectangle 11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1928794" y="5143512"/>
                <a:ext cx="4572032" cy="409047"/>
              </a:xfrm>
              <a:prstGeom prst="rect">
                <a:avLst/>
              </a:prstGeom>
              <a:noFill/>
              <a:ln>
                <a:solidFill>
                  <a:srgbClr val="B00000"/>
                </a:solidFill>
              </a:ln>
            </p:spPr>
            <p:txBody>
              <a:bodyPr wrap="square" rtlCol="0" anchor="t" anchorCtr="0">
                <a:sp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sz="1400" b="1">
                    <a:solidFill>
                      <a:srgbClr val="B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资金拨付</a:t>
                </a:r>
              </a:p>
            </p:txBody>
          </p:sp>
          <p:sp>
            <p:nvSpPr>
              <p:cNvPr id="24601" name="Rectangle 11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363191" y="3928947"/>
                <a:ext cx="1280169" cy="696197"/>
              </a:xfrm>
              <a:prstGeom prst="rect">
                <a:avLst/>
              </a:prstGeom>
              <a:noFill/>
              <a:ln>
                <a:solidFill>
                  <a:srgbClr val="B00000"/>
                </a:solidFill>
              </a:ln>
            </p:spPr>
            <p:txBody>
              <a:bodyPr wrap="square" rtlCol="0" anchor="t" anchorCtr="0">
                <a:sp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zh-CN" sz="1400" b="1">
                    <a:solidFill>
                      <a:srgbClr val="B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涉及违法违规暂缓扶持</a:t>
                </a:r>
              </a:p>
            </p:txBody>
          </p:sp>
          <p:cxnSp>
            <p:nvCxnSpPr>
              <p:cNvPr id="50" name="文本框 49"/>
              <p:cNvCxnSpPr>
                <a:stCxn id="24594" idx="1"/>
                <a:endCxn id="24601" idx="3"/>
              </p:cNvCxnSpPr>
              <p:nvPr>
                <p:custDataLst>
                  <p:tags r:id="rId29"/>
                </p:custDataLst>
              </p:nvPr>
            </p:nvCxnSpPr>
            <p:spPr>
              <a:xfrm flipH="1">
                <a:off x="1643678" y="4133756"/>
                <a:ext cx="285117" cy="143135"/>
              </a:xfrm>
              <a:prstGeom prst="straightConnector1">
                <a:avLst/>
              </a:prstGeom>
              <a:noFill/>
              <a:ln>
                <a:solidFill>
                  <a:srgbClr val="B00000"/>
                </a:solidFill>
              </a:ln>
            </p:spPr>
          </p:cxnSp>
        </p:grpSp>
        <p:sp>
          <p:nvSpPr>
            <p:cNvPr id="30" name="Rectangle 8"/>
            <p:cNvSpPr txBox="1"/>
            <p:nvPr>
              <p:custDataLst>
                <p:tags r:id="rId12"/>
              </p:custDataLst>
            </p:nvPr>
          </p:nvSpPr>
          <p:spPr>
            <a:xfrm>
              <a:off x="5563" y="2612"/>
              <a:ext cx="7370" cy="483"/>
            </a:xfrm>
            <a:prstGeom prst="rect">
              <a:avLst/>
            </a:prstGeom>
            <a:noFill/>
            <a:ln>
              <a:solidFill>
                <a:srgbClr val="B00000"/>
              </a:solidFill>
            </a:ln>
          </p:spPr>
          <p:txBody>
            <a:bodyPr wrap="square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sz="1400" b="1">
                  <a:solidFill>
                    <a:srgbClr val="B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区市场局</a:t>
              </a:r>
              <a:r>
                <a:rPr lang="zh-CN" sz="1400" b="1">
                  <a:solidFill>
                    <a:srgbClr val="B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发布通知</a:t>
              </a:r>
            </a:p>
          </p:txBody>
        </p:sp>
        <p:sp>
          <p:nvSpPr>
            <p:cNvPr id="31" name="Rectangle 8"/>
            <p:cNvSpPr txBox="1"/>
            <p:nvPr>
              <p:custDataLst>
                <p:tags r:id="rId13"/>
              </p:custDataLst>
            </p:nvPr>
          </p:nvSpPr>
          <p:spPr>
            <a:xfrm>
              <a:off x="5580" y="3472"/>
              <a:ext cx="7335" cy="483"/>
            </a:xfrm>
            <a:prstGeom prst="rect">
              <a:avLst/>
            </a:prstGeom>
            <a:noFill/>
            <a:ln>
              <a:solidFill>
                <a:srgbClr val="B00000"/>
              </a:solidFill>
            </a:ln>
          </p:spPr>
          <p:txBody>
            <a:bodyPr wrap="square" rtlCol="0" anchor="t" anchorCtr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sz="1400" b="1">
                  <a:solidFill>
                    <a:srgbClr val="B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联系项目对应科室、邮件发电子版</a:t>
              </a:r>
              <a:r>
                <a:rPr sz="1400" b="1">
                  <a:solidFill>
                    <a:srgbClr val="B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预审</a:t>
              </a:r>
            </a:p>
          </p:txBody>
        </p:sp>
        <p:sp>
          <p:nvSpPr>
            <p:cNvPr id="32" name="Line 20"/>
            <p:cNvSpPr/>
            <p:nvPr>
              <p:custDataLst>
                <p:tags r:id="rId14"/>
              </p:custDataLst>
            </p:nvPr>
          </p:nvSpPr>
          <p:spPr>
            <a:xfrm>
              <a:off x="9079" y="3098"/>
              <a:ext cx="1" cy="373"/>
            </a:xfrm>
            <a:prstGeom prst="line">
              <a:avLst/>
            </a:prstGeom>
            <a:ln w="9525" cap="flat" cmpd="sng">
              <a:solidFill>
                <a:srgbClr val="B0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33" name="Line 20"/>
            <p:cNvSpPr/>
            <p:nvPr>
              <p:custDataLst>
                <p:tags r:id="rId15"/>
              </p:custDataLst>
            </p:nvPr>
          </p:nvSpPr>
          <p:spPr>
            <a:xfrm>
              <a:off x="9079" y="3956"/>
              <a:ext cx="0" cy="196"/>
            </a:xfrm>
            <a:prstGeom prst="line">
              <a:avLst/>
            </a:prstGeom>
            <a:ln w="9525" cap="flat" cmpd="sng">
              <a:solidFill>
                <a:srgbClr val="B0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cxnSp>
        <p:nvCxnSpPr>
          <p:cNvPr id="2" name="文本框 28"/>
          <p:cNvCxnSpPr/>
          <p:nvPr>
            <p:custDataLst>
              <p:tags r:id="rId1"/>
            </p:custDataLst>
          </p:nvPr>
        </p:nvCxnSpPr>
        <p:spPr>
          <a:xfrm>
            <a:off x="8255318" y="2429394"/>
            <a:ext cx="340995" cy="0"/>
          </a:xfrm>
          <a:prstGeom prst="straightConnector1">
            <a:avLst/>
          </a:prstGeom>
          <a:noFill/>
          <a:ln>
            <a:solidFill>
              <a:srgbClr val="B00000"/>
            </a:solidFill>
          </a:ln>
        </p:spPr>
      </p:cxnSp>
      <p:sp>
        <p:nvSpPr>
          <p:cNvPr id="4" name="Rectangle 11"/>
          <p:cNvSpPr txBox="1"/>
          <p:nvPr>
            <p:custDataLst>
              <p:tags r:id="rId2"/>
            </p:custDataLst>
          </p:nvPr>
        </p:nvSpPr>
        <p:spPr>
          <a:xfrm>
            <a:off x="8596630" y="2275840"/>
            <a:ext cx="1697355" cy="306705"/>
          </a:xfrm>
          <a:prstGeom prst="rect">
            <a:avLst/>
          </a:prstGeom>
          <a:noFill/>
          <a:ln>
            <a:solidFill>
              <a:srgbClr val="B00000"/>
            </a:solidFill>
          </a:ln>
        </p:spPr>
        <p:txBody>
          <a:bodyPr wrap="square" rtlCol="0" anchor="t" anchorCtr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sz="1400" b="1">
                <a:solidFill>
                  <a:srgbClr val="B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不符合</a:t>
            </a:r>
            <a:r>
              <a:rPr sz="1400" b="1">
                <a:solidFill>
                  <a:srgbClr val="B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</a:t>
            </a:r>
            <a:r>
              <a:rPr lang="zh-CN" sz="1400" b="1">
                <a:solidFill>
                  <a:srgbClr val="B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予</a:t>
            </a:r>
            <a:r>
              <a:rPr sz="1400" b="1">
                <a:solidFill>
                  <a:srgbClr val="B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受理</a:t>
            </a:r>
          </a:p>
        </p:txBody>
      </p:sp>
      <p:sp>
        <p:nvSpPr>
          <p:cNvPr id="5" name="Line 20"/>
          <p:cNvSpPr/>
          <p:nvPr>
            <p:custDataLst>
              <p:tags r:id="rId3"/>
            </p:custDataLst>
          </p:nvPr>
        </p:nvSpPr>
        <p:spPr>
          <a:xfrm>
            <a:off x="5808028" y="3012440"/>
            <a:ext cx="0" cy="124460"/>
          </a:xfrm>
          <a:prstGeom prst="line">
            <a:avLst/>
          </a:prstGeom>
          <a:ln w="9525" cap="flat" cmpd="sng">
            <a:solidFill>
              <a:srgbClr val="B0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6" name="Line 20"/>
          <p:cNvSpPr/>
          <p:nvPr>
            <p:custDataLst>
              <p:tags r:id="rId4"/>
            </p:custDataLst>
          </p:nvPr>
        </p:nvSpPr>
        <p:spPr>
          <a:xfrm>
            <a:off x="4810760" y="3452495"/>
            <a:ext cx="635" cy="168910"/>
          </a:xfrm>
          <a:prstGeom prst="line">
            <a:avLst/>
          </a:prstGeom>
          <a:ln w="9525" cap="flat" cmpd="sng">
            <a:solidFill>
              <a:srgbClr val="B0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7" name="Line 20"/>
          <p:cNvSpPr/>
          <p:nvPr>
            <p:custDataLst>
              <p:tags r:id="rId5"/>
            </p:custDataLst>
          </p:nvPr>
        </p:nvSpPr>
        <p:spPr>
          <a:xfrm>
            <a:off x="4811395" y="3926205"/>
            <a:ext cx="635" cy="168910"/>
          </a:xfrm>
          <a:prstGeom prst="line">
            <a:avLst/>
          </a:prstGeom>
          <a:ln w="9525" cap="flat" cmpd="sng">
            <a:solidFill>
              <a:srgbClr val="B0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8" name="Line 20"/>
          <p:cNvSpPr/>
          <p:nvPr>
            <p:custDataLst>
              <p:tags r:id="rId6"/>
            </p:custDataLst>
          </p:nvPr>
        </p:nvSpPr>
        <p:spPr>
          <a:xfrm>
            <a:off x="5808345" y="4408170"/>
            <a:ext cx="635" cy="168910"/>
          </a:xfrm>
          <a:prstGeom prst="line">
            <a:avLst/>
          </a:prstGeom>
          <a:ln w="9525" cap="flat" cmpd="sng">
            <a:solidFill>
              <a:srgbClr val="B0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9" name="Line 20"/>
          <p:cNvSpPr/>
          <p:nvPr>
            <p:custDataLst>
              <p:tags r:id="rId7"/>
            </p:custDataLst>
          </p:nvPr>
        </p:nvSpPr>
        <p:spPr>
          <a:xfrm>
            <a:off x="5809615" y="4883150"/>
            <a:ext cx="635" cy="168910"/>
          </a:xfrm>
          <a:prstGeom prst="line">
            <a:avLst/>
          </a:prstGeom>
          <a:ln w="9525" cap="flat" cmpd="sng">
            <a:solidFill>
              <a:srgbClr val="B0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0" name="Line 20"/>
          <p:cNvSpPr/>
          <p:nvPr>
            <p:custDataLst>
              <p:tags r:id="rId8"/>
            </p:custDataLst>
          </p:nvPr>
        </p:nvSpPr>
        <p:spPr>
          <a:xfrm>
            <a:off x="5808980" y="5315585"/>
            <a:ext cx="635" cy="168910"/>
          </a:xfrm>
          <a:prstGeom prst="line">
            <a:avLst/>
          </a:prstGeom>
          <a:ln w="9525" cap="flat" cmpd="sng">
            <a:solidFill>
              <a:srgbClr val="B0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1" name="Line 20"/>
          <p:cNvSpPr/>
          <p:nvPr>
            <p:custDataLst>
              <p:tags r:id="rId9"/>
            </p:custDataLst>
          </p:nvPr>
        </p:nvSpPr>
        <p:spPr>
          <a:xfrm>
            <a:off x="7426325" y="3937000"/>
            <a:ext cx="635" cy="168910"/>
          </a:xfrm>
          <a:prstGeom prst="line">
            <a:avLst/>
          </a:prstGeom>
          <a:ln w="9525" cap="flat" cmpd="sng">
            <a:solidFill>
              <a:srgbClr val="B0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2" name="Rectangle 11"/>
          <p:cNvSpPr txBox="1"/>
          <p:nvPr>
            <p:custDataLst>
              <p:tags r:id="rId10"/>
            </p:custDataLst>
          </p:nvPr>
        </p:nvSpPr>
        <p:spPr>
          <a:xfrm>
            <a:off x="8606474" y="4580255"/>
            <a:ext cx="1687195" cy="521970"/>
          </a:xfrm>
          <a:prstGeom prst="rect">
            <a:avLst/>
          </a:prstGeom>
          <a:noFill/>
          <a:ln>
            <a:solidFill>
              <a:srgbClr val="B00000"/>
            </a:solidFill>
          </a:ln>
        </p:spPr>
        <p:txBody>
          <a:bodyPr wrap="square" rtlCol="0" anchor="t" anchorCtr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sz="1400" b="1">
                <a:solidFill>
                  <a:srgbClr val="B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重复申报项目</a:t>
            </a:r>
          </a:p>
          <a:p>
            <a:pPr lvl="0" algn="ctr">
              <a:buClrTx/>
              <a:buSzTx/>
              <a:buFontTx/>
            </a:pPr>
            <a:r>
              <a:rPr lang="zh-CN" sz="1400" b="1">
                <a:solidFill>
                  <a:srgbClr val="B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不予扶持</a:t>
            </a:r>
          </a:p>
        </p:txBody>
      </p:sp>
      <p:cxnSp>
        <p:nvCxnSpPr>
          <p:cNvPr id="13" name="文本框 28"/>
          <p:cNvCxnSpPr/>
          <p:nvPr>
            <p:custDataLst>
              <p:tags r:id="rId11"/>
            </p:custDataLst>
          </p:nvPr>
        </p:nvCxnSpPr>
        <p:spPr>
          <a:xfrm>
            <a:off x="8243253" y="4710314"/>
            <a:ext cx="341630" cy="0"/>
          </a:xfrm>
          <a:prstGeom prst="straightConnector1">
            <a:avLst/>
          </a:prstGeom>
          <a:noFill/>
          <a:ln>
            <a:solidFill>
              <a:srgbClr val="B00000"/>
            </a:solidFill>
          </a:ln>
        </p:spPr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0"/>
            <a:ext cx="12192000" cy="2221230"/>
            <a:chOff x="0" y="0"/>
            <a:chExt cx="19200" cy="3498"/>
          </a:xfrm>
        </p:grpSpPr>
        <p:sp>
          <p:nvSpPr>
            <p:cNvPr id="23" name="矩形 22"/>
            <p:cNvSpPr/>
            <p:nvPr/>
          </p:nvSpPr>
          <p:spPr>
            <a:xfrm flipV="1">
              <a:off x="0" y="0"/>
              <a:ext cx="19200" cy="3498"/>
            </a:xfrm>
            <a:prstGeom prst="rect">
              <a:avLst/>
            </a:prstGeom>
            <a:gradFill>
              <a:gsLst>
                <a:gs pos="0">
                  <a:schemeClr val="bg1">
                    <a:alpha val="10000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lnSpc>
                  <a:spcPct val="150000"/>
                </a:lnSpc>
                <a:buClrTx/>
                <a:buSzTx/>
                <a:buFontTx/>
              </a:pPr>
              <a:endParaRPr lang="zh-CN" altLang="en-US">
                <a:sym typeface="+mn-lt"/>
              </a:endParaRPr>
            </a:p>
          </p:txBody>
        </p:sp>
        <p:pic>
          <p:nvPicPr>
            <p:cNvPr id="12" name="图片 11" descr="7f8c1164c336effbdf66edaccbc18b72"/>
            <p:cNvPicPr>
              <a:picLocks noChangeAspect="1"/>
            </p:cNvPicPr>
            <p:nvPr/>
          </p:nvPicPr>
          <p:blipFill>
            <a:blip r:embed="rId3" cstate="print"/>
            <a:srcRect b="65928"/>
            <a:stretch>
              <a:fillRect/>
            </a:stretch>
          </p:blipFill>
          <p:spPr>
            <a:xfrm>
              <a:off x="9197" y="247"/>
              <a:ext cx="9998" cy="1763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0" y="1276350"/>
            <a:ext cx="12192000" cy="5581650"/>
            <a:chOff x="0" y="3497"/>
            <a:chExt cx="19200" cy="7303"/>
          </a:xfrm>
        </p:grpSpPr>
        <p:sp>
          <p:nvSpPr>
            <p:cNvPr id="22" name="îŝľíďê"/>
            <p:cNvSpPr/>
            <p:nvPr/>
          </p:nvSpPr>
          <p:spPr>
            <a:xfrm flipH="1">
              <a:off x="0" y="3498"/>
              <a:ext cx="19200" cy="7302"/>
            </a:xfrm>
            <a:prstGeom prst="rect">
              <a:avLst/>
            </a:prstGeom>
            <a:blipFill dpi="0" rotWithShape="0">
              <a:blip r:embed="rId4">
                <a:alphaModFix amt="43000"/>
              </a:blip>
              <a:srcRect/>
              <a:stretch>
                <a:fillRect t="-9458" b="-906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îṥļiḑê"/>
            <p:cNvSpPr/>
            <p:nvPr/>
          </p:nvSpPr>
          <p:spPr>
            <a:xfrm flipH="1">
              <a:off x="0" y="3497"/>
              <a:ext cx="19200" cy="7303"/>
            </a:xfrm>
            <a:prstGeom prst="rect">
              <a:avLst/>
            </a:prstGeom>
            <a:gradFill flip="none" rotWithShape="1">
              <a:gsLst>
                <a:gs pos="89000">
                  <a:srgbClr val="8A0000">
                    <a:alpha val="100000"/>
                  </a:srgbClr>
                </a:gs>
                <a:gs pos="36000">
                  <a:srgbClr val="092880">
                    <a:alpha val="85000"/>
                  </a:srgbClr>
                </a:gs>
                <a:gs pos="2000">
                  <a:srgbClr val="092579">
                    <a:alpha val="100000"/>
                  </a:srgbClr>
                </a:gs>
                <a:gs pos="70000">
                  <a:srgbClr val="B00000">
                    <a:alpha val="67000"/>
                  </a:srgb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" name="ïṥļíḍê"/>
          <p:cNvSpPr>
            <a:spLocks noChangeAspect="1"/>
          </p:cNvSpPr>
          <p:nvPr/>
        </p:nvSpPr>
        <p:spPr>
          <a:xfrm rot="10018550" flipH="1">
            <a:off x="8530889" y="3434965"/>
            <a:ext cx="4995268" cy="4992430"/>
          </a:xfrm>
          <a:prstGeom prst="donut">
            <a:avLst>
              <a:gd name="adj" fmla="val 21510"/>
            </a:avLst>
          </a:prstGeom>
          <a:gradFill>
            <a:gsLst>
              <a:gs pos="0">
                <a:schemeClr val="bg1">
                  <a:alpha val="13000"/>
                </a:schemeClr>
              </a:gs>
              <a:gs pos="100000">
                <a:schemeClr val="bg1">
                  <a:alpha val="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任意多边形: 形状 29"/>
          <p:cNvSpPr/>
          <p:nvPr/>
        </p:nvSpPr>
        <p:spPr>
          <a:xfrm flipH="1">
            <a:off x="0" y="0"/>
            <a:ext cx="4560521" cy="6858000"/>
          </a:xfrm>
          <a:custGeom>
            <a:avLst/>
            <a:gdLst>
              <a:gd name="connsiteX0" fmla="*/ 1191770 w 4560521"/>
              <a:gd name="connsiteY0" fmla="*/ 0 h 6858000"/>
              <a:gd name="connsiteX1" fmla="*/ 4560521 w 4560521"/>
              <a:gd name="connsiteY1" fmla="*/ 0 h 6858000"/>
              <a:gd name="connsiteX2" fmla="*/ 4560521 w 4560521"/>
              <a:gd name="connsiteY2" fmla="*/ 567377 h 6858000"/>
              <a:gd name="connsiteX3" fmla="*/ 4471124 w 4560521"/>
              <a:gd name="connsiteY3" fmla="*/ 567539 h 6858000"/>
              <a:gd name="connsiteX4" fmla="*/ 2081845 w 4560521"/>
              <a:gd name="connsiteY4" fmla="*/ 3220620 h 6858000"/>
              <a:gd name="connsiteX5" fmla="*/ 4476469 w 4560521"/>
              <a:gd name="connsiteY5" fmla="*/ 5610370 h 6858000"/>
              <a:gd name="connsiteX6" fmla="*/ 4560521 w 4560521"/>
              <a:gd name="connsiteY6" fmla="*/ 5610217 h 6858000"/>
              <a:gd name="connsiteX7" fmla="*/ 4560521 w 4560521"/>
              <a:gd name="connsiteY7" fmla="*/ 6858000 h 6858000"/>
              <a:gd name="connsiteX8" fmla="*/ 1963120 w 4560521"/>
              <a:gd name="connsiteY8" fmla="*/ 6858000 h 6858000"/>
              <a:gd name="connsiteX9" fmla="*/ 1864715 w 4560521"/>
              <a:gd name="connsiteY9" fmla="*/ 6788668 h 6858000"/>
              <a:gd name="connsiteX10" fmla="*/ 6401 w 4560521"/>
              <a:gd name="connsiteY10" fmla="*/ 3329203 h 6858000"/>
              <a:gd name="connsiteX11" fmla="*/ 1038826 w 4560521"/>
              <a:gd name="connsiteY11" fmla="*/ 1760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60521" h="6858000">
                <a:moveTo>
                  <a:pt x="1191770" y="0"/>
                </a:moveTo>
                <a:lnTo>
                  <a:pt x="4560521" y="0"/>
                </a:lnTo>
                <a:lnTo>
                  <a:pt x="4560521" y="567377"/>
                </a:lnTo>
                <a:lnTo>
                  <a:pt x="4471124" y="567539"/>
                </a:lnTo>
                <a:cubicBezTo>
                  <a:pt x="3078714" y="640386"/>
                  <a:pt x="2008999" y="1828211"/>
                  <a:pt x="2081845" y="3220620"/>
                </a:cubicBezTo>
                <a:cubicBezTo>
                  <a:pt x="2150139" y="4526006"/>
                  <a:pt x="3198394" y="5547772"/>
                  <a:pt x="4476469" y="5610370"/>
                </a:cubicBezTo>
                <a:lnTo>
                  <a:pt x="4560521" y="5610217"/>
                </a:lnTo>
                <a:lnTo>
                  <a:pt x="4560521" y="6858000"/>
                </a:lnTo>
                <a:lnTo>
                  <a:pt x="1963120" y="6858000"/>
                </a:lnTo>
                <a:lnTo>
                  <a:pt x="1864715" y="6788668"/>
                </a:lnTo>
                <a:cubicBezTo>
                  <a:pt x="799020" y="5999026"/>
                  <a:pt x="81110" y="4757190"/>
                  <a:pt x="6401" y="3329203"/>
                </a:cubicBezTo>
                <a:cubicBezTo>
                  <a:pt x="-55855" y="2139213"/>
                  <a:pt x="339606" y="1031180"/>
                  <a:pt x="1038826" y="176063"/>
                </a:cubicBezTo>
                <a:close/>
              </a:path>
            </a:pathLst>
          </a:custGeom>
          <a:gradFill>
            <a:gsLst>
              <a:gs pos="0">
                <a:srgbClr val="B00000">
                  <a:alpha val="19000"/>
                </a:srgbClr>
              </a:gs>
              <a:gs pos="84000">
                <a:srgbClr val="092880">
                  <a:alpha val="50000"/>
                </a:srgbClr>
              </a:gs>
            </a:gsLst>
            <a:lin ang="545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419860" y="3027680"/>
          <a:ext cx="3239135" cy="3120390"/>
        </p:xfrm>
        <a:graphic>
          <a:graphicData uri="http://schemas.openxmlformats.org/presentationml/2006/ole">
            <p:oleObj spid="_x0000_s21505" r:id="rId5" imgW="460800" imgH="460800" progId="">
              <p:embed/>
            </p:oleObj>
          </a:graphicData>
        </a:graphic>
      </p:graphicFrame>
      <p:pic>
        <p:nvPicPr>
          <p:cNvPr id="5" name="图片 4" descr="95dd10815ae89a9e56b0fc1c20b2b5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83170" y="1585595"/>
            <a:ext cx="2366010" cy="496379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720725" y="991870"/>
            <a:ext cx="4636770" cy="1758950"/>
            <a:chOff x="1135" y="1562"/>
            <a:chExt cx="7302" cy="2770"/>
          </a:xfrm>
        </p:grpSpPr>
        <p:sp>
          <p:nvSpPr>
            <p:cNvPr id="6" name="剪去对角的矩形 5"/>
            <p:cNvSpPr/>
            <p:nvPr/>
          </p:nvSpPr>
          <p:spPr>
            <a:xfrm>
              <a:off x="1135" y="1562"/>
              <a:ext cx="7303" cy="1874"/>
            </a:xfrm>
            <a:prstGeom prst="snip2Diag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>
                  <a:latin typeface="微软雅黑" panose="020B0503020204020204" charset="-122"/>
                  <a:ea typeface="微软雅黑" panose="020B0503020204020204" charset="-122"/>
                </a:rPr>
                <a:t>青浦市场监管</a:t>
              </a:r>
            </a:p>
            <a:p>
              <a:pPr algn="ctr"/>
              <a:r>
                <a:rPr lang="zh-CN" altLang="en-US" sz="3200" b="1">
                  <a:latin typeface="微软雅黑" panose="020B0503020204020204" charset="-122"/>
                  <a:ea typeface="微软雅黑" panose="020B0503020204020204" charset="-122"/>
                </a:rPr>
                <a:t>微信公众号</a:t>
              </a:r>
            </a:p>
          </p:txBody>
        </p:sp>
        <p:sp>
          <p:nvSpPr>
            <p:cNvPr id="7" name="等腰三角形 6"/>
            <p:cNvSpPr/>
            <p:nvPr/>
          </p:nvSpPr>
          <p:spPr>
            <a:xfrm flipV="1">
              <a:off x="3437" y="3436"/>
              <a:ext cx="2698" cy="897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îṥļiḑê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0">
                <a:srgbClr val="8A0000"/>
              </a:gs>
              <a:gs pos="27000">
                <a:srgbClr val="092880">
                  <a:alpha val="92000"/>
                </a:srgbClr>
              </a:gs>
              <a:gs pos="7000">
                <a:srgbClr val="092579">
                  <a:alpha val="100000"/>
                </a:srgbClr>
              </a:gs>
              <a:gs pos="66000">
                <a:srgbClr val="C00000">
                  <a:alpha val="9500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îŝľíďê"/>
          <p:cNvSpPr/>
          <p:nvPr/>
        </p:nvSpPr>
        <p:spPr>
          <a:xfrm flipH="1">
            <a:off x="632" y="0"/>
            <a:ext cx="12192000" cy="6858000"/>
          </a:xfrm>
          <a:prstGeom prst="rect">
            <a:avLst/>
          </a:prstGeom>
          <a:blipFill dpi="0" rotWithShape="0">
            <a:blip r:embed="rId2">
              <a:alphaModFix amt="10000"/>
            </a:blip>
            <a:srcRect/>
            <a:stretch>
              <a:fillRect t="-9458" b="-906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任意多边形: 形状 29"/>
          <p:cNvSpPr/>
          <p:nvPr/>
        </p:nvSpPr>
        <p:spPr>
          <a:xfrm flipH="1" flipV="1">
            <a:off x="0" y="0"/>
            <a:ext cx="4560521" cy="6858000"/>
          </a:xfrm>
          <a:custGeom>
            <a:avLst/>
            <a:gdLst>
              <a:gd name="connsiteX0" fmla="*/ 1191770 w 4560521"/>
              <a:gd name="connsiteY0" fmla="*/ 0 h 6858000"/>
              <a:gd name="connsiteX1" fmla="*/ 4560521 w 4560521"/>
              <a:gd name="connsiteY1" fmla="*/ 0 h 6858000"/>
              <a:gd name="connsiteX2" fmla="*/ 4560521 w 4560521"/>
              <a:gd name="connsiteY2" fmla="*/ 567377 h 6858000"/>
              <a:gd name="connsiteX3" fmla="*/ 4471124 w 4560521"/>
              <a:gd name="connsiteY3" fmla="*/ 567539 h 6858000"/>
              <a:gd name="connsiteX4" fmla="*/ 2081845 w 4560521"/>
              <a:gd name="connsiteY4" fmla="*/ 3220620 h 6858000"/>
              <a:gd name="connsiteX5" fmla="*/ 4476469 w 4560521"/>
              <a:gd name="connsiteY5" fmla="*/ 5610370 h 6858000"/>
              <a:gd name="connsiteX6" fmla="*/ 4560521 w 4560521"/>
              <a:gd name="connsiteY6" fmla="*/ 5610217 h 6858000"/>
              <a:gd name="connsiteX7" fmla="*/ 4560521 w 4560521"/>
              <a:gd name="connsiteY7" fmla="*/ 6858000 h 6858000"/>
              <a:gd name="connsiteX8" fmla="*/ 1963120 w 4560521"/>
              <a:gd name="connsiteY8" fmla="*/ 6858000 h 6858000"/>
              <a:gd name="connsiteX9" fmla="*/ 1864715 w 4560521"/>
              <a:gd name="connsiteY9" fmla="*/ 6788668 h 6858000"/>
              <a:gd name="connsiteX10" fmla="*/ 6401 w 4560521"/>
              <a:gd name="connsiteY10" fmla="*/ 3329203 h 6858000"/>
              <a:gd name="connsiteX11" fmla="*/ 1038826 w 4560521"/>
              <a:gd name="connsiteY11" fmla="*/ 1760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60521" h="6858000">
                <a:moveTo>
                  <a:pt x="1191770" y="0"/>
                </a:moveTo>
                <a:lnTo>
                  <a:pt x="4560521" y="0"/>
                </a:lnTo>
                <a:lnTo>
                  <a:pt x="4560521" y="567377"/>
                </a:lnTo>
                <a:lnTo>
                  <a:pt x="4471124" y="567539"/>
                </a:lnTo>
                <a:cubicBezTo>
                  <a:pt x="3078714" y="640386"/>
                  <a:pt x="2008999" y="1828211"/>
                  <a:pt x="2081845" y="3220620"/>
                </a:cubicBezTo>
                <a:cubicBezTo>
                  <a:pt x="2150139" y="4526006"/>
                  <a:pt x="3198394" y="5547772"/>
                  <a:pt x="4476469" y="5610370"/>
                </a:cubicBezTo>
                <a:lnTo>
                  <a:pt x="4560521" y="5610217"/>
                </a:lnTo>
                <a:lnTo>
                  <a:pt x="4560521" y="6858000"/>
                </a:lnTo>
                <a:lnTo>
                  <a:pt x="1963120" y="6858000"/>
                </a:lnTo>
                <a:lnTo>
                  <a:pt x="1864715" y="6788668"/>
                </a:lnTo>
                <a:cubicBezTo>
                  <a:pt x="799020" y="5999026"/>
                  <a:pt x="81110" y="4757190"/>
                  <a:pt x="6401" y="3329203"/>
                </a:cubicBezTo>
                <a:cubicBezTo>
                  <a:pt x="-55855" y="2139213"/>
                  <a:pt x="339606" y="1031180"/>
                  <a:pt x="1038826" y="176063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9000"/>
                </a:schemeClr>
              </a:gs>
              <a:gs pos="84000">
                <a:srgbClr val="092880">
                  <a:alpha val="50000"/>
                </a:srgbClr>
              </a:gs>
            </a:gsLst>
            <a:lin ang="545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ïṥļíḍê"/>
          <p:cNvSpPr>
            <a:spLocks noChangeAspect="1"/>
          </p:cNvSpPr>
          <p:nvPr/>
        </p:nvSpPr>
        <p:spPr>
          <a:xfrm flipH="1">
            <a:off x="10702925" y="-615950"/>
            <a:ext cx="2038985" cy="2037080"/>
          </a:xfrm>
          <a:prstGeom prst="donut">
            <a:avLst>
              <a:gd name="adj" fmla="val 21510"/>
            </a:avLst>
          </a:prstGeom>
          <a:gradFill>
            <a:gsLst>
              <a:gs pos="0">
                <a:schemeClr val="bg1">
                  <a:alpha val="51000"/>
                </a:schemeClr>
              </a:gs>
              <a:gs pos="100000">
                <a:srgbClr val="092880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922655" y="1401445"/>
            <a:ext cx="10347325" cy="4984750"/>
            <a:chOff x="1453" y="2639"/>
            <a:chExt cx="16295" cy="7850"/>
          </a:xfrm>
        </p:grpSpPr>
        <p:sp>
          <p:nvSpPr>
            <p:cNvPr id="35" name="矩形 34"/>
            <p:cNvSpPr/>
            <p:nvPr/>
          </p:nvSpPr>
          <p:spPr>
            <a:xfrm>
              <a:off x="1453" y="2639"/>
              <a:ext cx="16295" cy="7725"/>
            </a:xfrm>
            <a:prstGeom prst="rect">
              <a:avLst/>
            </a:prstGeom>
            <a:gradFill>
              <a:gsLst>
                <a:gs pos="0">
                  <a:schemeClr val="bg1">
                    <a:alpha val="10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1453" y="2639"/>
              <a:ext cx="16295" cy="138"/>
            </a:xfrm>
            <a:prstGeom prst="rect">
              <a:avLst/>
            </a:prstGeom>
            <a:solidFill>
              <a:srgbClr val="092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1453" y="10351"/>
              <a:ext cx="16295" cy="1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4" name="同侧圆角矩形 63"/>
            <p:cNvSpPr/>
            <p:nvPr/>
          </p:nvSpPr>
          <p:spPr>
            <a:xfrm>
              <a:off x="3280" y="10090"/>
              <a:ext cx="12642" cy="275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412875" y="607060"/>
            <a:ext cx="9366885" cy="794385"/>
            <a:chOff x="2028" y="1388"/>
            <a:chExt cx="14751" cy="1251"/>
          </a:xfrm>
        </p:grpSpPr>
        <p:sp>
          <p:nvSpPr>
            <p:cNvPr id="62" name="同侧圆角矩形 61"/>
            <p:cNvSpPr/>
            <p:nvPr/>
          </p:nvSpPr>
          <p:spPr>
            <a:xfrm flipH="1">
              <a:off x="2028" y="1388"/>
              <a:ext cx="14751" cy="1251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606" y="1554"/>
              <a:ext cx="359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200" b="1" i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注</a:t>
              </a:r>
              <a:r>
                <a:rPr lang="en-US" altLang="zh-CN" sz="3200" b="1" i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3200" b="1" i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意</a:t>
              </a:r>
              <a:r>
                <a:rPr lang="en-US" altLang="zh-CN" sz="3200" b="1" i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3200" b="1" i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事</a:t>
              </a:r>
              <a:r>
                <a:rPr lang="en-US" altLang="zh-CN" sz="3200" b="1" i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3200" b="1" i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项</a:t>
              </a:r>
              <a:endParaRPr lang="zh-CN" altLang="en-US" sz="3200" b="1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956435" y="2183130"/>
            <a:ext cx="8280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en-US" altLang="zh-CN" sz="2000" dirty="0" smtClean="0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申报前，请先与区市场据相关科室联系沟通，发电子版到邮箱预审，确保申报资质。</a:t>
            </a:r>
          </a:p>
          <a:p>
            <a:pPr defTabSz="12192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en-US" altLang="zh-CN" sz="2000" dirty="0" smtClean="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纸质材料先到街镇（或经济小区）审核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盖章。可以是街镇经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服办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、经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发办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，也可以是全区</a:t>
            </a: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39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个经济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小区（压缩包里有具体经济小区名单）；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  <a:p>
            <a:pPr defTabSz="12192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一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个资金申请项目、一个申请案、一份材料，涉及多个项目资助的不要做一起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材料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分开</a:t>
            </a:r>
            <a:r>
              <a:rPr lang="zh-CN" altLang="en-US" sz="2000" b="1" dirty="0">
                <a:latin typeface="黑体" panose="02010609060101010101" charset="-122"/>
                <a:ea typeface="黑体" panose="02010609060101010101" charset="-122"/>
              </a:rPr>
              <a:t>申报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；</a:t>
            </a:r>
          </a:p>
          <a:p>
            <a:pPr defTabSz="12192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、所有复印件上必须加盖公章；</a:t>
            </a:r>
          </a:p>
          <a:p>
            <a:pPr defTabSz="1219200"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  <a:sym typeface="+mn-ea"/>
              </a:rPr>
              <a:t>5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  <a:sym typeface="+mn-ea"/>
              </a:rPr>
              <a:t>、本次不涉及线上系统申报。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îṥļiḑê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0">
                <a:srgbClr val="8A0000"/>
              </a:gs>
              <a:gs pos="27000">
                <a:srgbClr val="092880">
                  <a:alpha val="92000"/>
                </a:srgbClr>
              </a:gs>
              <a:gs pos="7000">
                <a:srgbClr val="092579">
                  <a:alpha val="100000"/>
                </a:srgbClr>
              </a:gs>
              <a:gs pos="66000">
                <a:srgbClr val="C00000">
                  <a:alpha val="9500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îŝľíďê"/>
          <p:cNvSpPr/>
          <p:nvPr/>
        </p:nvSpPr>
        <p:spPr>
          <a:xfrm flipH="1">
            <a:off x="632" y="0"/>
            <a:ext cx="12192000" cy="6858000"/>
          </a:xfrm>
          <a:prstGeom prst="rect">
            <a:avLst/>
          </a:prstGeom>
          <a:blipFill dpi="0" rotWithShape="0">
            <a:blip r:embed="rId3">
              <a:alphaModFix amt="10000"/>
            </a:blip>
            <a:srcRect/>
            <a:stretch>
              <a:fillRect t="-9458" b="-906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任意多边形: 形状 29"/>
          <p:cNvSpPr/>
          <p:nvPr/>
        </p:nvSpPr>
        <p:spPr>
          <a:xfrm flipH="1" flipV="1">
            <a:off x="0" y="0"/>
            <a:ext cx="4560521" cy="6858000"/>
          </a:xfrm>
          <a:custGeom>
            <a:avLst/>
            <a:gdLst>
              <a:gd name="connsiteX0" fmla="*/ 1191770 w 4560521"/>
              <a:gd name="connsiteY0" fmla="*/ 0 h 6858000"/>
              <a:gd name="connsiteX1" fmla="*/ 4560521 w 4560521"/>
              <a:gd name="connsiteY1" fmla="*/ 0 h 6858000"/>
              <a:gd name="connsiteX2" fmla="*/ 4560521 w 4560521"/>
              <a:gd name="connsiteY2" fmla="*/ 567377 h 6858000"/>
              <a:gd name="connsiteX3" fmla="*/ 4471124 w 4560521"/>
              <a:gd name="connsiteY3" fmla="*/ 567539 h 6858000"/>
              <a:gd name="connsiteX4" fmla="*/ 2081845 w 4560521"/>
              <a:gd name="connsiteY4" fmla="*/ 3220620 h 6858000"/>
              <a:gd name="connsiteX5" fmla="*/ 4476469 w 4560521"/>
              <a:gd name="connsiteY5" fmla="*/ 5610370 h 6858000"/>
              <a:gd name="connsiteX6" fmla="*/ 4560521 w 4560521"/>
              <a:gd name="connsiteY6" fmla="*/ 5610217 h 6858000"/>
              <a:gd name="connsiteX7" fmla="*/ 4560521 w 4560521"/>
              <a:gd name="connsiteY7" fmla="*/ 6858000 h 6858000"/>
              <a:gd name="connsiteX8" fmla="*/ 1963120 w 4560521"/>
              <a:gd name="connsiteY8" fmla="*/ 6858000 h 6858000"/>
              <a:gd name="connsiteX9" fmla="*/ 1864715 w 4560521"/>
              <a:gd name="connsiteY9" fmla="*/ 6788668 h 6858000"/>
              <a:gd name="connsiteX10" fmla="*/ 6401 w 4560521"/>
              <a:gd name="connsiteY10" fmla="*/ 3329203 h 6858000"/>
              <a:gd name="connsiteX11" fmla="*/ 1038826 w 4560521"/>
              <a:gd name="connsiteY11" fmla="*/ 1760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60521" h="6858000">
                <a:moveTo>
                  <a:pt x="1191770" y="0"/>
                </a:moveTo>
                <a:lnTo>
                  <a:pt x="4560521" y="0"/>
                </a:lnTo>
                <a:lnTo>
                  <a:pt x="4560521" y="567377"/>
                </a:lnTo>
                <a:lnTo>
                  <a:pt x="4471124" y="567539"/>
                </a:lnTo>
                <a:cubicBezTo>
                  <a:pt x="3078714" y="640386"/>
                  <a:pt x="2008999" y="1828211"/>
                  <a:pt x="2081845" y="3220620"/>
                </a:cubicBezTo>
                <a:cubicBezTo>
                  <a:pt x="2150139" y="4526006"/>
                  <a:pt x="3198394" y="5547772"/>
                  <a:pt x="4476469" y="5610370"/>
                </a:cubicBezTo>
                <a:lnTo>
                  <a:pt x="4560521" y="5610217"/>
                </a:lnTo>
                <a:lnTo>
                  <a:pt x="4560521" y="6858000"/>
                </a:lnTo>
                <a:lnTo>
                  <a:pt x="1963120" y="6858000"/>
                </a:lnTo>
                <a:lnTo>
                  <a:pt x="1864715" y="6788668"/>
                </a:lnTo>
                <a:cubicBezTo>
                  <a:pt x="799020" y="5999026"/>
                  <a:pt x="81110" y="4757190"/>
                  <a:pt x="6401" y="3329203"/>
                </a:cubicBezTo>
                <a:cubicBezTo>
                  <a:pt x="-55855" y="2139213"/>
                  <a:pt x="339606" y="1031180"/>
                  <a:pt x="1038826" y="176063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9000"/>
                </a:schemeClr>
              </a:gs>
              <a:gs pos="84000">
                <a:srgbClr val="092880">
                  <a:alpha val="50000"/>
                </a:srgbClr>
              </a:gs>
            </a:gsLst>
            <a:lin ang="545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ïṥļíḍê"/>
          <p:cNvSpPr>
            <a:spLocks noChangeAspect="1"/>
          </p:cNvSpPr>
          <p:nvPr/>
        </p:nvSpPr>
        <p:spPr>
          <a:xfrm flipH="1">
            <a:off x="10702925" y="-615950"/>
            <a:ext cx="2038985" cy="2037080"/>
          </a:xfrm>
          <a:prstGeom prst="donut">
            <a:avLst>
              <a:gd name="adj" fmla="val 21510"/>
            </a:avLst>
          </a:prstGeom>
          <a:gradFill>
            <a:gsLst>
              <a:gs pos="0">
                <a:schemeClr val="bg1">
                  <a:alpha val="51000"/>
                </a:schemeClr>
              </a:gs>
              <a:gs pos="100000">
                <a:srgbClr val="092880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922655" y="1401445"/>
            <a:ext cx="10347325" cy="4984750"/>
            <a:chOff x="1453" y="2639"/>
            <a:chExt cx="16295" cy="7850"/>
          </a:xfrm>
        </p:grpSpPr>
        <p:sp>
          <p:nvSpPr>
            <p:cNvPr id="35" name="矩形 34"/>
            <p:cNvSpPr/>
            <p:nvPr/>
          </p:nvSpPr>
          <p:spPr>
            <a:xfrm>
              <a:off x="1453" y="2639"/>
              <a:ext cx="16295" cy="7725"/>
            </a:xfrm>
            <a:prstGeom prst="rect">
              <a:avLst/>
            </a:prstGeom>
            <a:gradFill>
              <a:gsLst>
                <a:gs pos="0">
                  <a:schemeClr val="bg1">
                    <a:alpha val="10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1453" y="2639"/>
              <a:ext cx="16295" cy="138"/>
            </a:xfrm>
            <a:prstGeom prst="rect">
              <a:avLst/>
            </a:prstGeom>
            <a:solidFill>
              <a:srgbClr val="092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1453" y="10351"/>
              <a:ext cx="16295" cy="1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4" name="同侧圆角矩形 63"/>
            <p:cNvSpPr/>
            <p:nvPr/>
          </p:nvSpPr>
          <p:spPr>
            <a:xfrm>
              <a:off x="3280" y="10090"/>
              <a:ext cx="12642" cy="275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412875" y="607060"/>
            <a:ext cx="9366885" cy="794385"/>
            <a:chOff x="2028" y="1388"/>
            <a:chExt cx="14751" cy="1251"/>
          </a:xfrm>
        </p:grpSpPr>
        <p:sp>
          <p:nvSpPr>
            <p:cNvPr id="62" name="同侧圆角矩形 61"/>
            <p:cNvSpPr/>
            <p:nvPr/>
          </p:nvSpPr>
          <p:spPr>
            <a:xfrm flipH="1">
              <a:off x="2028" y="1388"/>
              <a:ext cx="14751" cy="1251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807" y="1457"/>
              <a:ext cx="9536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4000" b="1" i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重申</a:t>
              </a:r>
              <a:r>
                <a:rPr lang="en-US" altLang="zh-CN" sz="4000" b="1" i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-</a:t>
              </a:r>
              <a:r>
                <a:rPr lang="zh-CN" altLang="en-US" sz="4000" b="1" i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预审的重要性！！！</a:t>
              </a:r>
            </a:p>
          </p:txBody>
        </p:sp>
      </p:grpSp>
      <p:pic>
        <p:nvPicPr>
          <p:cNvPr id="9218" name="Picture 2" descr="C:\Users\1\Documents\WeChat Files\arenren\FileStorage\Temp\489e788c18dd7d81e55e5935580f2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66875"/>
            <a:ext cx="2267927" cy="3344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b4fbf964932c796f9d6fdb80ddf84ab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27755" y="1685925"/>
            <a:ext cx="2245507" cy="329755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5917223" y="1708785"/>
            <a:ext cx="52524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zh-CN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</a:t>
            </a:r>
            <a:r>
              <a:rPr lang="zh-CN" altLang="zh-CN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确保申报资质</a:t>
            </a:r>
            <a:r>
              <a:rPr lang="zh-CN" altLang="zh-CN" sz="20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，请事先</a:t>
            </a:r>
            <a:r>
              <a:rPr lang="zh-CN" altLang="zh-CN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于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25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日前</a:t>
            </a:r>
            <a:r>
              <a:rPr lang="zh-CN" altLang="en-US" sz="20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联系</a:t>
            </a:r>
            <a:r>
              <a:rPr lang="zh-CN" altLang="zh-CN" sz="20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项目相应科室，发送证书材料电子版至</a:t>
            </a:r>
            <a:r>
              <a:rPr lang="zh-CN" altLang="zh-CN" sz="20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</a:p>
          <a:p>
            <a:pPr>
              <a:lnSpc>
                <a:spcPct val="150000"/>
              </a:lnSpc>
            </a:pPr>
            <a:r>
              <a:rPr lang="zh-CN" altLang="zh-CN" sz="20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shqpbzk@163.com</a:t>
            </a:r>
            <a:r>
              <a:rPr lang="zh-CN" altLang="zh-CN" sz="20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zh-CN" altLang="en-US" sz="1600" b="1" dirty="0" smtClean="0"/>
              <a:t>标准化管理科</a:t>
            </a:r>
            <a:r>
              <a:rPr lang="zh-CN" altLang="zh-CN" sz="20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zh-CN" altLang="zh-CN" sz="20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shqpzlk@163.com（</a:t>
            </a:r>
            <a:r>
              <a:rPr lang="zh-CN" altLang="zh-CN" sz="16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质量发展科</a:t>
            </a:r>
            <a:r>
              <a:rPr lang="zh-CN" altLang="zh-CN" sz="20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）shqpjlk@163.com</a:t>
            </a:r>
            <a:r>
              <a:rPr lang="zh-CN" altLang="zh-CN" sz="20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zh-CN" altLang="en-US" sz="1600" b="1" dirty="0" smtClean="0"/>
              <a:t>计量和认证认可监督管理科</a:t>
            </a:r>
            <a:r>
              <a:rPr lang="zh-CN" altLang="zh-CN" sz="20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oto Sans CJK HK Medium" panose="020B0600000000000000" charset="-120"/>
              <a:ea typeface="Noto Sans CJK HK Medium" panose="020B0600000000000000" charset="-120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务必留下</a:t>
            </a:r>
            <a:r>
              <a:rPr lang="zh-CN" sz="20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单位名称、联系人、联系方式</a:t>
            </a:r>
            <a:r>
              <a:rPr lang="zh-CN" altLang="zh-CN"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一定及时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沟通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获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证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信息！！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îṥļiḑê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0">
                <a:srgbClr val="8A0000"/>
              </a:gs>
              <a:gs pos="27000">
                <a:srgbClr val="092880">
                  <a:alpha val="92000"/>
                </a:srgbClr>
              </a:gs>
              <a:gs pos="7000">
                <a:srgbClr val="092579">
                  <a:alpha val="100000"/>
                </a:srgbClr>
              </a:gs>
              <a:gs pos="66000">
                <a:srgbClr val="C00000">
                  <a:alpha val="9500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îŝľíďê"/>
          <p:cNvSpPr/>
          <p:nvPr/>
        </p:nvSpPr>
        <p:spPr>
          <a:xfrm flipH="1">
            <a:off x="632" y="0"/>
            <a:ext cx="12192000" cy="6858000"/>
          </a:xfrm>
          <a:prstGeom prst="rect">
            <a:avLst/>
          </a:prstGeom>
          <a:blipFill dpi="0" rotWithShape="0">
            <a:blip r:embed="rId3">
              <a:alphaModFix amt="10000"/>
            </a:blip>
            <a:srcRect/>
            <a:stretch>
              <a:fillRect t="-9458" b="-906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ïṥļíḍê"/>
          <p:cNvSpPr>
            <a:spLocks noChangeAspect="1"/>
          </p:cNvSpPr>
          <p:nvPr/>
        </p:nvSpPr>
        <p:spPr>
          <a:xfrm flipH="1">
            <a:off x="10702925" y="-615950"/>
            <a:ext cx="2038985" cy="2037080"/>
          </a:xfrm>
          <a:prstGeom prst="donut">
            <a:avLst>
              <a:gd name="adj" fmla="val 21510"/>
            </a:avLst>
          </a:prstGeom>
          <a:gradFill>
            <a:gsLst>
              <a:gs pos="0">
                <a:schemeClr val="bg1">
                  <a:alpha val="51000"/>
                </a:schemeClr>
              </a:gs>
              <a:gs pos="100000">
                <a:srgbClr val="092880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923290" y="1390454"/>
            <a:ext cx="10347325" cy="4984750"/>
            <a:chOff x="1453" y="2639"/>
            <a:chExt cx="16295" cy="7850"/>
          </a:xfrm>
        </p:grpSpPr>
        <p:sp>
          <p:nvSpPr>
            <p:cNvPr id="35" name="矩形 34"/>
            <p:cNvSpPr/>
            <p:nvPr/>
          </p:nvSpPr>
          <p:spPr>
            <a:xfrm>
              <a:off x="1453" y="2639"/>
              <a:ext cx="16295" cy="7725"/>
            </a:xfrm>
            <a:prstGeom prst="rect">
              <a:avLst/>
            </a:prstGeom>
            <a:gradFill>
              <a:gsLst>
                <a:gs pos="0">
                  <a:schemeClr val="bg1">
                    <a:alpha val="10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b="1" i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（纸质加盖公章）</a:t>
              </a:r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1453" y="2639"/>
              <a:ext cx="16295" cy="138"/>
            </a:xfrm>
            <a:prstGeom prst="rect">
              <a:avLst/>
            </a:prstGeom>
            <a:solidFill>
              <a:srgbClr val="092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1453" y="10351"/>
              <a:ext cx="16295" cy="1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4" name="同侧圆角矩形 63"/>
            <p:cNvSpPr/>
            <p:nvPr/>
          </p:nvSpPr>
          <p:spPr>
            <a:xfrm>
              <a:off x="3280" y="10090"/>
              <a:ext cx="12642" cy="275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412875" y="607060"/>
            <a:ext cx="9366885" cy="794385"/>
            <a:chOff x="2028" y="1388"/>
            <a:chExt cx="14751" cy="1251"/>
          </a:xfrm>
        </p:grpSpPr>
        <p:sp>
          <p:nvSpPr>
            <p:cNvPr id="62" name="同侧圆角矩形 61"/>
            <p:cNvSpPr/>
            <p:nvPr/>
          </p:nvSpPr>
          <p:spPr>
            <a:xfrm flipH="1">
              <a:off x="2028" y="1388"/>
              <a:ext cx="14751" cy="1251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368" y="1554"/>
              <a:ext cx="9290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b="1" i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申报材料</a:t>
              </a:r>
              <a:r>
                <a:rPr lang="zh-CN" altLang="en-US" sz="3200" b="1" i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（纸质签字加盖公章）</a:t>
              </a:r>
            </a:p>
          </p:txBody>
        </p:sp>
      </p:grpSp>
      <p:sp>
        <p:nvSpPr>
          <p:cNvPr id="17" name="文本框 47"/>
          <p:cNvSpPr txBox="1"/>
          <p:nvPr>
            <p:custDataLst>
              <p:tags r:id="rId1"/>
            </p:custDataLst>
          </p:nvPr>
        </p:nvSpPr>
        <p:spPr>
          <a:xfrm>
            <a:off x="4720478" y="1726565"/>
            <a:ext cx="654950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青浦区促进质量提升和标准体系建设资金申请</a:t>
            </a: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所需材料</a:t>
            </a:r>
            <a:r>
              <a:rPr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b="1" dirty="0">
                <a:latin typeface="黑体" panose="02010609060101010101" charset="-122"/>
                <a:ea typeface="黑体" panose="02010609060101010101" charset="-122"/>
              </a:rPr>
              <a:t>《青浦区促进质量提升和标准体系建设资金申请表</a:t>
            </a:r>
            <a:r>
              <a:rPr b="1" dirty="0" smtClean="0">
                <a:latin typeface="黑体" panose="02010609060101010101" charset="-122"/>
                <a:ea typeface="黑体" panose="02010609060101010101" charset="-122"/>
              </a:rPr>
              <a:t>》</a:t>
            </a: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</a:rPr>
              <a:t>（以认证领域申请表为例，具体项目请填写对应的申请表）；</a:t>
            </a:r>
            <a:endParaRPr lang="zh-CN" altLang="en-US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、承诺书、委托书、基本信息表、账户信息表；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、申报项目的证书、铜牌或批文等复印件</a:t>
            </a:r>
            <a:r>
              <a:rPr lang="en-US" altLang="zh-CN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;</a:t>
            </a:r>
            <a:endParaRPr lang="zh-CN" altLang="en-US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</a:rPr>
              <a:t>营业执照、组织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</a:rPr>
              <a:t>机构代码证（非企业） 复印件； 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</a:rPr>
              <a:t>、法人代表、经办人身份证复印件。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如果涉及行政许可的企业，请提交有关许可证书复印件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</a:rPr>
              <a:t>）</a:t>
            </a:r>
          </a:p>
          <a:p>
            <a:pPr>
              <a:lnSpc>
                <a:spcPct val="150000"/>
              </a:lnSpc>
            </a:pPr>
            <a:endParaRPr lang="zh-CN" altLang="en-US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36920" y="5163820"/>
            <a:ext cx="42735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所有</a:t>
            </a:r>
            <a:r>
              <a:rPr lang="zh-CN" altLang="en-US" sz="2400" dirty="0">
                <a:solidFill>
                  <a:srgbClr val="FF0000"/>
                </a:solidFill>
              </a:rPr>
              <a:t>纸质材料提供复印件</a:t>
            </a:r>
            <a:r>
              <a:rPr lang="zh-CN" altLang="en-US" sz="2400" dirty="0" smtClean="0">
                <a:solidFill>
                  <a:srgbClr val="FF0000"/>
                </a:solidFill>
              </a:rPr>
              <a:t>的，请</a:t>
            </a:r>
            <a:r>
              <a:rPr lang="zh-CN" altLang="en-US" sz="2400" dirty="0">
                <a:solidFill>
                  <a:srgbClr val="FF0000"/>
                </a:solidFill>
              </a:rPr>
              <a:t>加盖</a:t>
            </a: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</a:rPr>
              <a:t>公</a:t>
            </a:r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</a:rPr>
              <a:t>章</a:t>
            </a:r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</a:rPr>
              <a:t>。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5" name="图片 4" descr="/home/wyl29/桌面/screen_shot_1742888990857.pngscreen_shot_174288899085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0020" y="190500"/>
            <a:ext cx="4560570" cy="6487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îṥļiḑê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0">
                <a:srgbClr val="8A0000"/>
              </a:gs>
              <a:gs pos="27000">
                <a:srgbClr val="092880">
                  <a:alpha val="92000"/>
                </a:srgbClr>
              </a:gs>
              <a:gs pos="7000">
                <a:srgbClr val="092579">
                  <a:alpha val="100000"/>
                </a:srgbClr>
              </a:gs>
              <a:gs pos="66000">
                <a:srgbClr val="C00000">
                  <a:alpha val="9500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îŝľíďê"/>
          <p:cNvSpPr/>
          <p:nvPr/>
        </p:nvSpPr>
        <p:spPr>
          <a:xfrm flipH="1">
            <a:off x="632" y="0"/>
            <a:ext cx="12192000" cy="6858000"/>
          </a:xfrm>
          <a:prstGeom prst="rect">
            <a:avLst/>
          </a:prstGeom>
          <a:blipFill dpi="0" rotWithShape="0">
            <a:blip r:embed="rId4">
              <a:alphaModFix amt="10000"/>
            </a:blip>
            <a:srcRect/>
            <a:stretch>
              <a:fillRect t="-9458" b="-906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任意多边形: 形状 29"/>
          <p:cNvSpPr/>
          <p:nvPr/>
        </p:nvSpPr>
        <p:spPr>
          <a:xfrm flipH="1" flipV="1">
            <a:off x="0" y="0"/>
            <a:ext cx="4560521" cy="6858000"/>
          </a:xfrm>
          <a:custGeom>
            <a:avLst/>
            <a:gdLst>
              <a:gd name="connsiteX0" fmla="*/ 1191770 w 4560521"/>
              <a:gd name="connsiteY0" fmla="*/ 0 h 6858000"/>
              <a:gd name="connsiteX1" fmla="*/ 4560521 w 4560521"/>
              <a:gd name="connsiteY1" fmla="*/ 0 h 6858000"/>
              <a:gd name="connsiteX2" fmla="*/ 4560521 w 4560521"/>
              <a:gd name="connsiteY2" fmla="*/ 567377 h 6858000"/>
              <a:gd name="connsiteX3" fmla="*/ 4471124 w 4560521"/>
              <a:gd name="connsiteY3" fmla="*/ 567539 h 6858000"/>
              <a:gd name="connsiteX4" fmla="*/ 2081845 w 4560521"/>
              <a:gd name="connsiteY4" fmla="*/ 3220620 h 6858000"/>
              <a:gd name="connsiteX5" fmla="*/ 4476469 w 4560521"/>
              <a:gd name="connsiteY5" fmla="*/ 5610370 h 6858000"/>
              <a:gd name="connsiteX6" fmla="*/ 4560521 w 4560521"/>
              <a:gd name="connsiteY6" fmla="*/ 5610217 h 6858000"/>
              <a:gd name="connsiteX7" fmla="*/ 4560521 w 4560521"/>
              <a:gd name="connsiteY7" fmla="*/ 6858000 h 6858000"/>
              <a:gd name="connsiteX8" fmla="*/ 1963120 w 4560521"/>
              <a:gd name="connsiteY8" fmla="*/ 6858000 h 6858000"/>
              <a:gd name="connsiteX9" fmla="*/ 1864715 w 4560521"/>
              <a:gd name="connsiteY9" fmla="*/ 6788668 h 6858000"/>
              <a:gd name="connsiteX10" fmla="*/ 6401 w 4560521"/>
              <a:gd name="connsiteY10" fmla="*/ 3329203 h 6858000"/>
              <a:gd name="connsiteX11" fmla="*/ 1038826 w 4560521"/>
              <a:gd name="connsiteY11" fmla="*/ 1760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60521" h="6858000">
                <a:moveTo>
                  <a:pt x="1191770" y="0"/>
                </a:moveTo>
                <a:lnTo>
                  <a:pt x="4560521" y="0"/>
                </a:lnTo>
                <a:lnTo>
                  <a:pt x="4560521" y="567377"/>
                </a:lnTo>
                <a:lnTo>
                  <a:pt x="4471124" y="567539"/>
                </a:lnTo>
                <a:cubicBezTo>
                  <a:pt x="3078714" y="640386"/>
                  <a:pt x="2008999" y="1828211"/>
                  <a:pt x="2081845" y="3220620"/>
                </a:cubicBezTo>
                <a:cubicBezTo>
                  <a:pt x="2150139" y="4526006"/>
                  <a:pt x="3198394" y="5547772"/>
                  <a:pt x="4476469" y="5610370"/>
                </a:cubicBezTo>
                <a:lnTo>
                  <a:pt x="4560521" y="5610217"/>
                </a:lnTo>
                <a:lnTo>
                  <a:pt x="4560521" y="6858000"/>
                </a:lnTo>
                <a:lnTo>
                  <a:pt x="1963120" y="6858000"/>
                </a:lnTo>
                <a:lnTo>
                  <a:pt x="1864715" y="6788668"/>
                </a:lnTo>
                <a:cubicBezTo>
                  <a:pt x="799020" y="5999026"/>
                  <a:pt x="81110" y="4757190"/>
                  <a:pt x="6401" y="3329203"/>
                </a:cubicBezTo>
                <a:cubicBezTo>
                  <a:pt x="-55855" y="2139213"/>
                  <a:pt x="339606" y="1031180"/>
                  <a:pt x="1038826" y="176063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9000"/>
                </a:schemeClr>
              </a:gs>
              <a:gs pos="84000">
                <a:srgbClr val="092880">
                  <a:alpha val="50000"/>
                </a:srgbClr>
              </a:gs>
            </a:gsLst>
            <a:lin ang="545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ïṥļíḍê"/>
          <p:cNvSpPr>
            <a:spLocks noChangeAspect="1"/>
          </p:cNvSpPr>
          <p:nvPr/>
        </p:nvSpPr>
        <p:spPr>
          <a:xfrm flipH="1">
            <a:off x="10702925" y="-615950"/>
            <a:ext cx="2038985" cy="2037080"/>
          </a:xfrm>
          <a:prstGeom prst="donut">
            <a:avLst>
              <a:gd name="adj" fmla="val 21510"/>
            </a:avLst>
          </a:prstGeom>
          <a:gradFill>
            <a:gsLst>
              <a:gs pos="0">
                <a:schemeClr val="bg1">
                  <a:alpha val="51000"/>
                </a:schemeClr>
              </a:gs>
              <a:gs pos="100000">
                <a:srgbClr val="092880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922655" y="1401445"/>
            <a:ext cx="10347325" cy="4984750"/>
            <a:chOff x="1453" y="2639"/>
            <a:chExt cx="16295" cy="7850"/>
          </a:xfrm>
        </p:grpSpPr>
        <p:sp>
          <p:nvSpPr>
            <p:cNvPr id="35" name="矩形 34"/>
            <p:cNvSpPr/>
            <p:nvPr/>
          </p:nvSpPr>
          <p:spPr>
            <a:xfrm>
              <a:off x="1453" y="2639"/>
              <a:ext cx="16295" cy="7725"/>
            </a:xfrm>
            <a:prstGeom prst="rect">
              <a:avLst/>
            </a:prstGeom>
            <a:gradFill>
              <a:gsLst>
                <a:gs pos="0">
                  <a:schemeClr val="bg1">
                    <a:alpha val="10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1453" y="2639"/>
              <a:ext cx="16295" cy="138"/>
            </a:xfrm>
            <a:prstGeom prst="rect">
              <a:avLst/>
            </a:prstGeom>
            <a:solidFill>
              <a:srgbClr val="092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1453" y="10351"/>
              <a:ext cx="16295" cy="1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4" name="同侧圆角矩形 63"/>
            <p:cNvSpPr/>
            <p:nvPr/>
          </p:nvSpPr>
          <p:spPr>
            <a:xfrm>
              <a:off x="3280" y="10090"/>
              <a:ext cx="12642" cy="275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412875" y="607060"/>
            <a:ext cx="9366885" cy="794385"/>
            <a:chOff x="2028" y="1388"/>
            <a:chExt cx="14751" cy="1251"/>
          </a:xfrm>
        </p:grpSpPr>
        <p:sp>
          <p:nvSpPr>
            <p:cNvPr id="62" name="同侧圆角矩形 61"/>
            <p:cNvSpPr/>
            <p:nvPr/>
          </p:nvSpPr>
          <p:spPr>
            <a:xfrm flipH="1">
              <a:off x="2028" y="1388"/>
              <a:ext cx="14751" cy="1251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780" y="1554"/>
              <a:ext cx="9290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 b="1" i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不予扶持或暂缓使用本专项资金</a:t>
              </a:r>
            </a:p>
          </p:txBody>
        </p:sp>
      </p:grpSp>
      <p:sp>
        <p:nvSpPr>
          <p:cNvPr id="48" name="文本框 47"/>
          <p:cNvSpPr txBox="1"/>
          <p:nvPr>
            <p:custDataLst>
              <p:tags r:id="rId1"/>
            </p:custDataLst>
          </p:nvPr>
        </p:nvSpPr>
        <p:spPr>
          <a:xfrm>
            <a:off x="1362710" y="1726565"/>
            <a:ext cx="9467215" cy="2999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b="1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加强事中事后监管和联合惩戒，对有下列情形之一的，不予安排本专项资金</a:t>
            </a:r>
            <a:r>
              <a:rPr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</a:p>
          <a:p>
            <a:pPr algn="just">
              <a:lnSpc>
                <a:spcPct val="150000"/>
              </a:lnSpc>
            </a:pPr>
            <a:r>
              <a:rPr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b="1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一）提供虚假、伪造申报材料的</a:t>
            </a:r>
            <a:r>
              <a:rPr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</a:p>
          <a:p>
            <a:pPr algn="just">
              <a:lnSpc>
                <a:spcPct val="150000"/>
              </a:lnSpc>
            </a:pPr>
            <a:r>
              <a:rPr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b="1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二）申请单位近两年因相同违法违规行为两次以上被执法部门查处，未结案，且经产业部门评审后认定不予扶持的</a:t>
            </a:r>
            <a:r>
              <a:rPr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</a:p>
          <a:p>
            <a:pPr algn="just">
              <a:lnSpc>
                <a:spcPct val="150000"/>
              </a:lnSpc>
            </a:pPr>
            <a:r>
              <a:rPr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b="1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三）存在拖延验收情形且情节较为严重的</a:t>
            </a:r>
            <a:r>
              <a:rPr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algn="just">
              <a:lnSpc>
                <a:spcPct val="150000"/>
              </a:lnSpc>
            </a:pPr>
            <a:r>
              <a:rPr b="1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申请单位近两年因违法违规行为被执法部门立案，正在接受调查的，暂缓使用本专项资金</a:t>
            </a:r>
            <a:r>
              <a:rPr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algn="just">
              <a:lnSpc>
                <a:spcPct val="150000"/>
              </a:lnSpc>
            </a:pPr>
            <a:r>
              <a:rPr b="1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上级或相关文件有明确规定的从其规定</a:t>
            </a:r>
            <a:r>
              <a:rPr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362710" y="5072263"/>
            <a:ext cx="94672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400" b="1" dirty="0" err="1">
                <a:solidFill>
                  <a:srgbClr val="B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信用修复很重要</a:t>
            </a:r>
            <a:r>
              <a:rPr sz="4400" b="1" dirty="0">
                <a:solidFill>
                  <a:srgbClr val="B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îṥļiḑê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0">
                <a:srgbClr val="8A0000"/>
              </a:gs>
              <a:gs pos="27000">
                <a:srgbClr val="092880">
                  <a:alpha val="92000"/>
                </a:srgbClr>
              </a:gs>
              <a:gs pos="7000">
                <a:srgbClr val="092579">
                  <a:alpha val="100000"/>
                </a:srgbClr>
              </a:gs>
              <a:gs pos="66000">
                <a:srgbClr val="C00000">
                  <a:alpha val="9500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îŝľíďê"/>
          <p:cNvSpPr/>
          <p:nvPr/>
        </p:nvSpPr>
        <p:spPr>
          <a:xfrm flipH="1">
            <a:off x="632" y="0"/>
            <a:ext cx="12192000" cy="6858000"/>
          </a:xfrm>
          <a:prstGeom prst="rect">
            <a:avLst/>
          </a:prstGeom>
          <a:blipFill dpi="0" rotWithShape="0">
            <a:blip r:embed="rId4">
              <a:alphaModFix amt="10000"/>
            </a:blip>
            <a:srcRect/>
            <a:stretch>
              <a:fillRect t="-9458" b="-906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任意多边形: 形状 29"/>
          <p:cNvSpPr/>
          <p:nvPr/>
        </p:nvSpPr>
        <p:spPr>
          <a:xfrm flipH="1" flipV="1">
            <a:off x="0" y="0"/>
            <a:ext cx="4560521" cy="6858000"/>
          </a:xfrm>
          <a:custGeom>
            <a:avLst/>
            <a:gdLst>
              <a:gd name="connsiteX0" fmla="*/ 1191770 w 4560521"/>
              <a:gd name="connsiteY0" fmla="*/ 0 h 6858000"/>
              <a:gd name="connsiteX1" fmla="*/ 4560521 w 4560521"/>
              <a:gd name="connsiteY1" fmla="*/ 0 h 6858000"/>
              <a:gd name="connsiteX2" fmla="*/ 4560521 w 4560521"/>
              <a:gd name="connsiteY2" fmla="*/ 567377 h 6858000"/>
              <a:gd name="connsiteX3" fmla="*/ 4471124 w 4560521"/>
              <a:gd name="connsiteY3" fmla="*/ 567539 h 6858000"/>
              <a:gd name="connsiteX4" fmla="*/ 2081845 w 4560521"/>
              <a:gd name="connsiteY4" fmla="*/ 3220620 h 6858000"/>
              <a:gd name="connsiteX5" fmla="*/ 4476469 w 4560521"/>
              <a:gd name="connsiteY5" fmla="*/ 5610370 h 6858000"/>
              <a:gd name="connsiteX6" fmla="*/ 4560521 w 4560521"/>
              <a:gd name="connsiteY6" fmla="*/ 5610217 h 6858000"/>
              <a:gd name="connsiteX7" fmla="*/ 4560521 w 4560521"/>
              <a:gd name="connsiteY7" fmla="*/ 6858000 h 6858000"/>
              <a:gd name="connsiteX8" fmla="*/ 1963120 w 4560521"/>
              <a:gd name="connsiteY8" fmla="*/ 6858000 h 6858000"/>
              <a:gd name="connsiteX9" fmla="*/ 1864715 w 4560521"/>
              <a:gd name="connsiteY9" fmla="*/ 6788668 h 6858000"/>
              <a:gd name="connsiteX10" fmla="*/ 6401 w 4560521"/>
              <a:gd name="connsiteY10" fmla="*/ 3329203 h 6858000"/>
              <a:gd name="connsiteX11" fmla="*/ 1038826 w 4560521"/>
              <a:gd name="connsiteY11" fmla="*/ 1760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60521" h="6858000">
                <a:moveTo>
                  <a:pt x="1191770" y="0"/>
                </a:moveTo>
                <a:lnTo>
                  <a:pt x="4560521" y="0"/>
                </a:lnTo>
                <a:lnTo>
                  <a:pt x="4560521" y="567377"/>
                </a:lnTo>
                <a:lnTo>
                  <a:pt x="4471124" y="567539"/>
                </a:lnTo>
                <a:cubicBezTo>
                  <a:pt x="3078714" y="640386"/>
                  <a:pt x="2008999" y="1828211"/>
                  <a:pt x="2081845" y="3220620"/>
                </a:cubicBezTo>
                <a:cubicBezTo>
                  <a:pt x="2150139" y="4526006"/>
                  <a:pt x="3198394" y="5547772"/>
                  <a:pt x="4476469" y="5610370"/>
                </a:cubicBezTo>
                <a:lnTo>
                  <a:pt x="4560521" y="5610217"/>
                </a:lnTo>
                <a:lnTo>
                  <a:pt x="4560521" y="6858000"/>
                </a:lnTo>
                <a:lnTo>
                  <a:pt x="1963120" y="6858000"/>
                </a:lnTo>
                <a:lnTo>
                  <a:pt x="1864715" y="6788668"/>
                </a:lnTo>
                <a:cubicBezTo>
                  <a:pt x="799020" y="5999026"/>
                  <a:pt x="81110" y="4757190"/>
                  <a:pt x="6401" y="3329203"/>
                </a:cubicBezTo>
                <a:cubicBezTo>
                  <a:pt x="-55855" y="2139213"/>
                  <a:pt x="339606" y="1031180"/>
                  <a:pt x="1038826" y="176063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9000"/>
                </a:schemeClr>
              </a:gs>
              <a:gs pos="84000">
                <a:srgbClr val="092880">
                  <a:alpha val="50000"/>
                </a:srgbClr>
              </a:gs>
            </a:gsLst>
            <a:lin ang="545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ïṥļíḍê"/>
          <p:cNvSpPr>
            <a:spLocks noChangeAspect="1"/>
          </p:cNvSpPr>
          <p:nvPr/>
        </p:nvSpPr>
        <p:spPr>
          <a:xfrm flipH="1">
            <a:off x="10702925" y="-615950"/>
            <a:ext cx="2038985" cy="2037080"/>
          </a:xfrm>
          <a:prstGeom prst="donut">
            <a:avLst>
              <a:gd name="adj" fmla="val 21510"/>
            </a:avLst>
          </a:prstGeom>
          <a:gradFill>
            <a:gsLst>
              <a:gs pos="0">
                <a:schemeClr val="bg1">
                  <a:alpha val="51000"/>
                </a:schemeClr>
              </a:gs>
              <a:gs pos="100000">
                <a:srgbClr val="092880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922655" y="1401445"/>
            <a:ext cx="10347325" cy="4984750"/>
            <a:chOff x="1453" y="2639"/>
            <a:chExt cx="16295" cy="7850"/>
          </a:xfrm>
        </p:grpSpPr>
        <p:sp>
          <p:nvSpPr>
            <p:cNvPr id="35" name="矩形 34"/>
            <p:cNvSpPr/>
            <p:nvPr/>
          </p:nvSpPr>
          <p:spPr>
            <a:xfrm>
              <a:off x="1453" y="2639"/>
              <a:ext cx="16295" cy="7725"/>
            </a:xfrm>
            <a:prstGeom prst="rect">
              <a:avLst/>
            </a:prstGeom>
            <a:gradFill>
              <a:gsLst>
                <a:gs pos="0">
                  <a:schemeClr val="bg1">
                    <a:alpha val="10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1453" y="2639"/>
              <a:ext cx="16295" cy="138"/>
            </a:xfrm>
            <a:prstGeom prst="rect">
              <a:avLst/>
            </a:prstGeom>
            <a:solidFill>
              <a:srgbClr val="092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1453" y="10351"/>
              <a:ext cx="16295" cy="1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4" name="同侧圆角矩形 63"/>
            <p:cNvSpPr/>
            <p:nvPr/>
          </p:nvSpPr>
          <p:spPr>
            <a:xfrm>
              <a:off x="3280" y="10090"/>
              <a:ext cx="12642" cy="275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412875" y="607060"/>
            <a:ext cx="9366885" cy="794385"/>
            <a:chOff x="2028" y="1388"/>
            <a:chExt cx="14751" cy="1251"/>
          </a:xfrm>
        </p:grpSpPr>
        <p:sp>
          <p:nvSpPr>
            <p:cNvPr id="62" name="同侧圆角矩形 61"/>
            <p:cNvSpPr/>
            <p:nvPr/>
          </p:nvSpPr>
          <p:spPr>
            <a:xfrm flipH="1">
              <a:off x="2028" y="1388"/>
              <a:ext cx="14751" cy="1251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6859" y="1457"/>
              <a:ext cx="5088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000" b="1" i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如何信用修复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345565" y="1860550"/>
            <a:ext cx="5129530" cy="3843020"/>
            <a:chOff x="2119" y="2930"/>
            <a:chExt cx="8078" cy="6052"/>
          </a:xfrm>
        </p:grpSpPr>
        <p:sp>
          <p:nvSpPr>
            <p:cNvPr id="5" name="矩形 4"/>
            <p:cNvSpPr/>
            <p:nvPr/>
          </p:nvSpPr>
          <p:spPr>
            <a:xfrm>
              <a:off x="2119" y="2930"/>
              <a:ext cx="8078" cy="610"/>
            </a:xfrm>
            <a:prstGeom prst="rect">
              <a:avLst/>
            </a:prstGeom>
            <a:solidFill>
              <a:srgbClr val="B00000"/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https://www.creditchina.gov.cn/</a:t>
              </a:r>
            </a:p>
          </p:txBody>
        </p:sp>
        <p:pic>
          <p:nvPicPr>
            <p:cNvPr id="11266" name="Picture 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1133"/>
            <a:stretch>
              <a:fillRect/>
            </a:stretch>
          </p:blipFill>
          <p:spPr bwMode="auto">
            <a:xfrm>
              <a:off x="2119" y="3732"/>
              <a:ext cx="8078" cy="5250"/>
            </a:xfrm>
            <a:prstGeom prst="rect">
              <a:avLst/>
            </a:prstGeom>
            <a:noFill/>
            <a:ln>
              <a:solidFill>
                <a:srgbClr val="B00000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18" name="组合 17"/>
          <p:cNvGrpSpPr/>
          <p:nvPr/>
        </p:nvGrpSpPr>
        <p:grpSpPr>
          <a:xfrm>
            <a:off x="6922770" y="1863090"/>
            <a:ext cx="3890010" cy="3853180"/>
            <a:chOff x="10902" y="2934"/>
            <a:chExt cx="6126" cy="6068"/>
          </a:xfrm>
        </p:grpSpPr>
        <p:sp>
          <p:nvSpPr>
            <p:cNvPr id="6" name="矩形 5"/>
            <p:cNvSpPr/>
            <p:nvPr/>
          </p:nvSpPr>
          <p:spPr>
            <a:xfrm>
              <a:off x="10930" y="2934"/>
              <a:ext cx="6099" cy="610"/>
            </a:xfrm>
            <a:prstGeom prst="rect">
              <a:avLst/>
            </a:prstGeom>
            <a:solidFill>
              <a:srgbClr val="B00000"/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一网通办”-搜索“信用修复”</a:t>
              </a:r>
            </a:p>
          </p:txBody>
        </p:sp>
        <p:pic>
          <p:nvPicPr>
            <p:cNvPr id="11267" name="Picture 3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4000" b="56880"/>
            <a:stretch>
              <a:fillRect/>
            </a:stretch>
          </p:blipFill>
          <p:spPr bwMode="auto">
            <a:xfrm>
              <a:off x="10902" y="3732"/>
              <a:ext cx="6127" cy="5270"/>
            </a:xfrm>
            <a:prstGeom prst="rect">
              <a:avLst/>
            </a:prstGeom>
            <a:noFill/>
            <a:ln>
              <a:solidFill>
                <a:srgbClr val="B00000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îṥļiḑê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0">
                <a:srgbClr val="8A0000"/>
              </a:gs>
              <a:gs pos="27000">
                <a:srgbClr val="092880">
                  <a:alpha val="92000"/>
                </a:srgbClr>
              </a:gs>
              <a:gs pos="7000">
                <a:srgbClr val="092579">
                  <a:alpha val="100000"/>
                </a:srgbClr>
              </a:gs>
              <a:gs pos="66000">
                <a:srgbClr val="C00000">
                  <a:alpha val="9500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îŝľíďê"/>
          <p:cNvSpPr/>
          <p:nvPr/>
        </p:nvSpPr>
        <p:spPr>
          <a:xfrm flipH="1">
            <a:off x="632" y="0"/>
            <a:ext cx="12192000" cy="6858000"/>
          </a:xfrm>
          <a:prstGeom prst="rect">
            <a:avLst/>
          </a:prstGeom>
          <a:blipFill dpi="0" rotWithShape="0">
            <a:blip r:embed="rId3">
              <a:alphaModFix amt="10000"/>
            </a:blip>
            <a:srcRect/>
            <a:stretch>
              <a:fillRect t="-9458" b="-906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任意多边形: 形状 29"/>
          <p:cNvSpPr/>
          <p:nvPr/>
        </p:nvSpPr>
        <p:spPr>
          <a:xfrm flipH="1" flipV="1">
            <a:off x="0" y="0"/>
            <a:ext cx="4560521" cy="6858000"/>
          </a:xfrm>
          <a:custGeom>
            <a:avLst/>
            <a:gdLst>
              <a:gd name="connsiteX0" fmla="*/ 1191770 w 4560521"/>
              <a:gd name="connsiteY0" fmla="*/ 0 h 6858000"/>
              <a:gd name="connsiteX1" fmla="*/ 4560521 w 4560521"/>
              <a:gd name="connsiteY1" fmla="*/ 0 h 6858000"/>
              <a:gd name="connsiteX2" fmla="*/ 4560521 w 4560521"/>
              <a:gd name="connsiteY2" fmla="*/ 567377 h 6858000"/>
              <a:gd name="connsiteX3" fmla="*/ 4471124 w 4560521"/>
              <a:gd name="connsiteY3" fmla="*/ 567539 h 6858000"/>
              <a:gd name="connsiteX4" fmla="*/ 2081845 w 4560521"/>
              <a:gd name="connsiteY4" fmla="*/ 3220620 h 6858000"/>
              <a:gd name="connsiteX5" fmla="*/ 4476469 w 4560521"/>
              <a:gd name="connsiteY5" fmla="*/ 5610370 h 6858000"/>
              <a:gd name="connsiteX6" fmla="*/ 4560521 w 4560521"/>
              <a:gd name="connsiteY6" fmla="*/ 5610217 h 6858000"/>
              <a:gd name="connsiteX7" fmla="*/ 4560521 w 4560521"/>
              <a:gd name="connsiteY7" fmla="*/ 6858000 h 6858000"/>
              <a:gd name="connsiteX8" fmla="*/ 1963120 w 4560521"/>
              <a:gd name="connsiteY8" fmla="*/ 6858000 h 6858000"/>
              <a:gd name="connsiteX9" fmla="*/ 1864715 w 4560521"/>
              <a:gd name="connsiteY9" fmla="*/ 6788668 h 6858000"/>
              <a:gd name="connsiteX10" fmla="*/ 6401 w 4560521"/>
              <a:gd name="connsiteY10" fmla="*/ 3329203 h 6858000"/>
              <a:gd name="connsiteX11" fmla="*/ 1038826 w 4560521"/>
              <a:gd name="connsiteY11" fmla="*/ 1760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60521" h="6858000">
                <a:moveTo>
                  <a:pt x="1191770" y="0"/>
                </a:moveTo>
                <a:lnTo>
                  <a:pt x="4560521" y="0"/>
                </a:lnTo>
                <a:lnTo>
                  <a:pt x="4560521" y="567377"/>
                </a:lnTo>
                <a:lnTo>
                  <a:pt x="4471124" y="567539"/>
                </a:lnTo>
                <a:cubicBezTo>
                  <a:pt x="3078714" y="640386"/>
                  <a:pt x="2008999" y="1828211"/>
                  <a:pt x="2081845" y="3220620"/>
                </a:cubicBezTo>
                <a:cubicBezTo>
                  <a:pt x="2150139" y="4526006"/>
                  <a:pt x="3198394" y="5547772"/>
                  <a:pt x="4476469" y="5610370"/>
                </a:cubicBezTo>
                <a:lnTo>
                  <a:pt x="4560521" y="5610217"/>
                </a:lnTo>
                <a:lnTo>
                  <a:pt x="4560521" y="6858000"/>
                </a:lnTo>
                <a:lnTo>
                  <a:pt x="1963120" y="6858000"/>
                </a:lnTo>
                <a:lnTo>
                  <a:pt x="1864715" y="6788668"/>
                </a:lnTo>
                <a:cubicBezTo>
                  <a:pt x="799020" y="5999026"/>
                  <a:pt x="81110" y="4757190"/>
                  <a:pt x="6401" y="3329203"/>
                </a:cubicBezTo>
                <a:cubicBezTo>
                  <a:pt x="-55855" y="2139213"/>
                  <a:pt x="339606" y="1031180"/>
                  <a:pt x="1038826" y="176063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9000"/>
                </a:schemeClr>
              </a:gs>
              <a:gs pos="84000">
                <a:srgbClr val="092880">
                  <a:alpha val="50000"/>
                </a:srgbClr>
              </a:gs>
            </a:gsLst>
            <a:lin ang="545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ïṥļíḍê"/>
          <p:cNvSpPr>
            <a:spLocks noChangeAspect="1"/>
          </p:cNvSpPr>
          <p:nvPr/>
        </p:nvSpPr>
        <p:spPr>
          <a:xfrm flipH="1">
            <a:off x="10702925" y="-615950"/>
            <a:ext cx="2038985" cy="2037080"/>
          </a:xfrm>
          <a:prstGeom prst="donut">
            <a:avLst>
              <a:gd name="adj" fmla="val 21510"/>
            </a:avLst>
          </a:prstGeom>
          <a:gradFill>
            <a:gsLst>
              <a:gs pos="0">
                <a:schemeClr val="bg1">
                  <a:alpha val="51000"/>
                </a:schemeClr>
              </a:gs>
              <a:gs pos="100000">
                <a:srgbClr val="092880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922655" y="1204856"/>
            <a:ext cx="10347325" cy="5181339"/>
            <a:chOff x="1453" y="2639"/>
            <a:chExt cx="16295" cy="7850"/>
          </a:xfrm>
        </p:grpSpPr>
        <p:sp>
          <p:nvSpPr>
            <p:cNvPr id="35" name="矩形 34"/>
            <p:cNvSpPr/>
            <p:nvPr/>
          </p:nvSpPr>
          <p:spPr>
            <a:xfrm>
              <a:off x="1453" y="2639"/>
              <a:ext cx="16295" cy="7725"/>
            </a:xfrm>
            <a:prstGeom prst="rect">
              <a:avLst/>
            </a:prstGeom>
            <a:gradFill>
              <a:gsLst>
                <a:gs pos="0">
                  <a:schemeClr val="bg1">
                    <a:alpha val="10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1453" y="2639"/>
              <a:ext cx="16295" cy="138"/>
            </a:xfrm>
            <a:prstGeom prst="rect">
              <a:avLst/>
            </a:prstGeom>
            <a:solidFill>
              <a:srgbClr val="092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1453" y="10351"/>
              <a:ext cx="16295" cy="1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4" name="同侧圆角矩形 63"/>
            <p:cNvSpPr/>
            <p:nvPr/>
          </p:nvSpPr>
          <p:spPr>
            <a:xfrm>
              <a:off x="3280" y="10090"/>
              <a:ext cx="12642" cy="275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412875" y="607060"/>
            <a:ext cx="9366885" cy="794385"/>
            <a:chOff x="2028" y="1388"/>
            <a:chExt cx="14751" cy="1251"/>
          </a:xfrm>
        </p:grpSpPr>
        <p:sp>
          <p:nvSpPr>
            <p:cNvPr id="62" name="同侧圆角矩形 61"/>
            <p:cNvSpPr/>
            <p:nvPr/>
          </p:nvSpPr>
          <p:spPr>
            <a:xfrm flipH="1">
              <a:off x="2028" y="1388"/>
              <a:ext cx="14751" cy="1251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963" y="1554"/>
              <a:ext cx="2876" cy="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 b="1" i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咨询电话</a:t>
              </a:r>
              <a:endParaRPr lang="zh-CN" altLang="en-US" sz="3200" b="1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8" name="文本框 47"/>
          <p:cNvSpPr txBox="1"/>
          <p:nvPr>
            <p:custDataLst>
              <p:tags r:id="rId1"/>
            </p:custDataLst>
          </p:nvPr>
        </p:nvSpPr>
        <p:spPr>
          <a:xfrm>
            <a:off x="1018465" y="1421317"/>
            <a:ext cx="10251515" cy="4973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sz="2800" b="1" dirty="0" smtClean="0">
                <a:solidFill>
                  <a:srgbClr val="B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认证资质</a:t>
            </a:r>
            <a:r>
              <a:rPr lang="zh-CN" altLang="en-US" sz="2800" b="1" dirty="0" smtClean="0">
                <a:solidFill>
                  <a:srgbClr val="B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类</a:t>
            </a:r>
            <a:r>
              <a:rPr sz="2800" b="1" dirty="0" smtClean="0">
                <a:solidFill>
                  <a:srgbClr val="B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电话：</a:t>
            </a:r>
            <a:r>
              <a:rPr lang="zh-CN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33862137（</a:t>
            </a:r>
            <a:r>
              <a:rPr lang="zh-CN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区市场</a:t>
            </a:r>
            <a:r>
              <a:rPr lang="zh-CN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局</a:t>
            </a: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000" b="1" dirty="0" smtClean="0"/>
              <a:t>计量</a:t>
            </a:r>
            <a:r>
              <a:rPr lang="zh-CN" altLang="en-US" sz="2000" b="1" dirty="0" smtClean="0"/>
              <a:t>和认证认可监督管理科</a:t>
            </a:r>
            <a:r>
              <a:rPr lang="zh-CN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shqpjlk</a:t>
            </a:r>
            <a:r>
              <a:rPr lang="zh-CN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@163.com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“上海品牌”、节能</a:t>
            </a:r>
            <a:r>
              <a:rPr lang="zh-CN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产品认证、森林认证、能源管理体系认证、信息安全管理体系认证、测量管理体系认证</a:t>
            </a:r>
            <a:r>
              <a:rPr sz="2000" b="1" dirty="0" err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等第三方认证</a:t>
            </a:r>
            <a:r>
              <a:rPr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B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质量提升</a:t>
            </a:r>
            <a:r>
              <a:rPr sz="2800" b="1" dirty="0" smtClean="0">
                <a:solidFill>
                  <a:srgbClr val="B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类：</a:t>
            </a:r>
            <a:r>
              <a:rPr lang="zh-CN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电话：39258029（区市场局 质量发展科）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shqpzlk@163.com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质量品牌提升示范区、一站式服务点、质量攻关、苏浙皖赣沪系列等奖项申报类项目。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sz="2800" b="1" dirty="0" smtClean="0">
                <a:solidFill>
                  <a:srgbClr val="B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标准建设</a:t>
            </a:r>
            <a:r>
              <a:rPr lang="zh-CN" altLang="en-US" sz="2800" b="1" dirty="0" smtClean="0">
                <a:solidFill>
                  <a:srgbClr val="B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类</a:t>
            </a:r>
            <a:r>
              <a:rPr sz="2800" b="1" dirty="0" smtClean="0">
                <a:solidFill>
                  <a:srgbClr val="B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电话</a:t>
            </a:r>
            <a:r>
              <a:rPr lang="zh-CN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：39258027（区市场局 标准化管理科）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shqpbzk@163.com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第六条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 </a:t>
            </a:r>
            <a:r>
              <a:rPr sz="2000" b="1" dirty="0" err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标准化示范试点</a:t>
            </a:r>
            <a:r>
              <a:rPr sz="2000" b="1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，国标、行标、地标，团体标准等项目</a:t>
            </a:r>
            <a:r>
              <a:rPr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sz="20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îṥļiḑê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0">
                <a:srgbClr val="8A0000"/>
              </a:gs>
              <a:gs pos="27000">
                <a:srgbClr val="092880">
                  <a:alpha val="92000"/>
                </a:srgbClr>
              </a:gs>
              <a:gs pos="7000">
                <a:srgbClr val="092579">
                  <a:alpha val="100000"/>
                </a:srgbClr>
              </a:gs>
              <a:gs pos="66000">
                <a:srgbClr val="C00000">
                  <a:alpha val="9500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îŝľíďê"/>
          <p:cNvSpPr/>
          <p:nvPr/>
        </p:nvSpPr>
        <p:spPr>
          <a:xfrm flipH="1">
            <a:off x="632" y="0"/>
            <a:ext cx="12192000" cy="6858000"/>
          </a:xfrm>
          <a:prstGeom prst="rect">
            <a:avLst/>
          </a:prstGeom>
          <a:blipFill dpi="0" rotWithShape="0">
            <a:blip r:embed="rId3">
              <a:alphaModFix amt="10000"/>
            </a:blip>
            <a:srcRect/>
            <a:stretch>
              <a:fillRect t="-9458" b="-906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任意多边形: 形状 29"/>
          <p:cNvSpPr/>
          <p:nvPr/>
        </p:nvSpPr>
        <p:spPr>
          <a:xfrm flipH="1" flipV="1">
            <a:off x="0" y="0"/>
            <a:ext cx="4560521" cy="6858000"/>
          </a:xfrm>
          <a:custGeom>
            <a:avLst/>
            <a:gdLst>
              <a:gd name="connsiteX0" fmla="*/ 1191770 w 4560521"/>
              <a:gd name="connsiteY0" fmla="*/ 0 h 6858000"/>
              <a:gd name="connsiteX1" fmla="*/ 4560521 w 4560521"/>
              <a:gd name="connsiteY1" fmla="*/ 0 h 6858000"/>
              <a:gd name="connsiteX2" fmla="*/ 4560521 w 4560521"/>
              <a:gd name="connsiteY2" fmla="*/ 567377 h 6858000"/>
              <a:gd name="connsiteX3" fmla="*/ 4471124 w 4560521"/>
              <a:gd name="connsiteY3" fmla="*/ 567539 h 6858000"/>
              <a:gd name="connsiteX4" fmla="*/ 2081845 w 4560521"/>
              <a:gd name="connsiteY4" fmla="*/ 3220620 h 6858000"/>
              <a:gd name="connsiteX5" fmla="*/ 4476469 w 4560521"/>
              <a:gd name="connsiteY5" fmla="*/ 5610370 h 6858000"/>
              <a:gd name="connsiteX6" fmla="*/ 4560521 w 4560521"/>
              <a:gd name="connsiteY6" fmla="*/ 5610217 h 6858000"/>
              <a:gd name="connsiteX7" fmla="*/ 4560521 w 4560521"/>
              <a:gd name="connsiteY7" fmla="*/ 6858000 h 6858000"/>
              <a:gd name="connsiteX8" fmla="*/ 1963120 w 4560521"/>
              <a:gd name="connsiteY8" fmla="*/ 6858000 h 6858000"/>
              <a:gd name="connsiteX9" fmla="*/ 1864715 w 4560521"/>
              <a:gd name="connsiteY9" fmla="*/ 6788668 h 6858000"/>
              <a:gd name="connsiteX10" fmla="*/ 6401 w 4560521"/>
              <a:gd name="connsiteY10" fmla="*/ 3329203 h 6858000"/>
              <a:gd name="connsiteX11" fmla="*/ 1038826 w 4560521"/>
              <a:gd name="connsiteY11" fmla="*/ 1760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60521" h="6858000">
                <a:moveTo>
                  <a:pt x="1191770" y="0"/>
                </a:moveTo>
                <a:lnTo>
                  <a:pt x="4560521" y="0"/>
                </a:lnTo>
                <a:lnTo>
                  <a:pt x="4560521" y="567377"/>
                </a:lnTo>
                <a:lnTo>
                  <a:pt x="4471124" y="567539"/>
                </a:lnTo>
                <a:cubicBezTo>
                  <a:pt x="3078714" y="640386"/>
                  <a:pt x="2008999" y="1828211"/>
                  <a:pt x="2081845" y="3220620"/>
                </a:cubicBezTo>
                <a:cubicBezTo>
                  <a:pt x="2150139" y="4526006"/>
                  <a:pt x="3198394" y="5547772"/>
                  <a:pt x="4476469" y="5610370"/>
                </a:cubicBezTo>
                <a:lnTo>
                  <a:pt x="4560521" y="5610217"/>
                </a:lnTo>
                <a:lnTo>
                  <a:pt x="4560521" y="6858000"/>
                </a:lnTo>
                <a:lnTo>
                  <a:pt x="1963120" y="6858000"/>
                </a:lnTo>
                <a:lnTo>
                  <a:pt x="1864715" y="6788668"/>
                </a:lnTo>
                <a:cubicBezTo>
                  <a:pt x="799020" y="5999026"/>
                  <a:pt x="81110" y="4757190"/>
                  <a:pt x="6401" y="3329203"/>
                </a:cubicBezTo>
                <a:cubicBezTo>
                  <a:pt x="-55855" y="2139213"/>
                  <a:pt x="339606" y="1031180"/>
                  <a:pt x="1038826" y="176063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9000"/>
                </a:schemeClr>
              </a:gs>
              <a:gs pos="84000">
                <a:srgbClr val="092880">
                  <a:alpha val="50000"/>
                </a:srgbClr>
              </a:gs>
            </a:gsLst>
            <a:lin ang="545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ïṥļíḍê"/>
          <p:cNvSpPr>
            <a:spLocks noChangeAspect="1"/>
          </p:cNvSpPr>
          <p:nvPr/>
        </p:nvSpPr>
        <p:spPr>
          <a:xfrm flipH="1">
            <a:off x="10702925" y="-615950"/>
            <a:ext cx="2038985" cy="2037080"/>
          </a:xfrm>
          <a:prstGeom prst="donut">
            <a:avLst>
              <a:gd name="adj" fmla="val 21510"/>
            </a:avLst>
          </a:prstGeom>
          <a:gradFill>
            <a:gsLst>
              <a:gs pos="0">
                <a:schemeClr val="bg1">
                  <a:alpha val="51000"/>
                </a:schemeClr>
              </a:gs>
              <a:gs pos="100000">
                <a:srgbClr val="092880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922655" y="1204856"/>
            <a:ext cx="10347325" cy="5181339"/>
            <a:chOff x="1453" y="2639"/>
            <a:chExt cx="16295" cy="7850"/>
          </a:xfrm>
        </p:grpSpPr>
        <p:sp>
          <p:nvSpPr>
            <p:cNvPr id="35" name="矩形 34"/>
            <p:cNvSpPr/>
            <p:nvPr/>
          </p:nvSpPr>
          <p:spPr>
            <a:xfrm>
              <a:off x="1453" y="2639"/>
              <a:ext cx="16295" cy="7725"/>
            </a:xfrm>
            <a:prstGeom prst="rect">
              <a:avLst/>
            </a:prstGeom>
            <a:gradFill>
              <a:gsLst>
                <a:gs pos="0">
                  <a:schemeClr val="bg1">
                    <a:alpha val="10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1453" y="2639"/>
              <a:ext cx="16295" cy="138"/>
            </a:xfrm>
            <a:prstGeom prst="rect">
              <a:avLst/>
            </a:prstGeom>
            <a:solidFill>
              <a:srgbClr val="092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1453" y="10351"/>
              <a:ext cx="16295" cy="1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4" name="同侧圆角矩形 63"/>
            <p:cNvSpPr/>
            <p:nvPr/>
          </p:nvSpPr>
          <p:spPr>
            <a:xfrm>
              <a:off x="3280" y="10090"/>
              <a:ext cx="12642" cy="275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412875" y="607060"/>
            <a:ext cx="9366885" cy="794385"/>
            <a:chOff x="2028" y="1388"/>
            <a:chExt cx="14751" cy="1251"/>
          </a:xfrm>
        </p:grpSpPr>
        <p:sp>
          <p:nvSpPr>
            <p:cNvPr id="62" name="同侧圆角矩形 61"/>
            <p:cNvSpPr/>
            <p:nvPr/>
          </p:nvSpPr>
          <p:spPr>
            <a:xfrm flipH="1">
              <a:off x="2028" y="1388"/>
              <a:ext cx="14751" cy="1251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087" y="1554"/>
              <a:ext cx="8647" cy="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 b="1" i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本次纸质材料报送时间及地址</a:t>
              </a:r>
              <a:endParaRPr lang="zh-CN" altLang="en-US" sz="3200" b="1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8" name="文本框 47"/>
          <p:cNvSpPr txBox="1"/>
          <p:nvPr>
            <p:custDataLst>
              <p:tags r:id="rId1"/>
            </p:custDataLst>
          </p:nvPr>
        </p:nvSpPr>
        <p:spPr>
          <a:xfrm>
            <a:off x="1018465" y="1538792"/>
            <a:ext cx="10251515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endParaRPr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文本框 3"/>
          <p:cNvSpPr txBox="1"/>
          <p:nvPr/>
        </p:nvSpPr>
        <p:spPr>
          <a:xfrm>
            <a:off x="1188120" y="1400954"/>
            <a:ext cx="9795437" cy="4462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None/>
            </a:pPr>
            <a:r>
              <a:rPr lang="zh-CN" sz="2800" b="1" dirty="0"/>
              <a:t>项目开放时间：</a:t>
            </a:r>
            <a:r>
              <a:rPr lang="zh-CN" sz="2800" b="1" u="sng" dirty="0">
                <a:solidFill>
                  <a:srgbClr val="FF0000"/>
                </a:solidFill>
              </a:rPr>
              <a:t>（</a:t>
            </a:r>
            <a:r>
              <a:rPr lang="en-US" altLang="zh-CN" sz="2800" b="1" u="sng" dirty="0">
                <a:solidFill>
                  <a:srgbClr val="FF0000"/>
                </a:solidFill>
              </a:rPr>
              <a:t>4</a:t>
            </a:r>
            <a:r>
              <a:rPr lang="zh-CN" sz="2800" b="1" u="sng" dirty="0">
                <a:solidFill>
                  <a:srgbClr val="FF0000"/>
                </a:solidFill>
              </a:rPr>
              <a:t>月</a:t>
            </a:r>
            <a:r>
              <a:rPr lang="en-US" altLang="zh-CN" sz="2800" b="1" u="sng" dirty="0">
                <a:solidFill>
                  <a:srgbClr val="FF0000"/>
                </a:solidFill>
              </a:rPr>
              <a:t>7</a:t>
            </a:r>
            <a:r>
              <a:rPr lang="zh-CN" sz="2800" b="1" u="sng" dirty="0">
                <a:solidFill>
                  <a:srgbClr val="FF0000"/>
                </a:solidFill>
              </a:rPr>
              <a:t>日-</a:t>
            </a:r>
            <a:r>
              <a:rPr lang="en-US" altLang="zh-CN" sz="2800" b="1" u="sng" dirty="0">
                <a:solidFill>
                  <a:srgbClr val="FF0000"/>
                </a:solidFill>
              </a:rPr>
              <a:t>4</a:t>
            </a:r>
            <a:r>
              <a:rPr lang="zh-CN" sz="2800" b="1" u="sng" dirty="0" smtClean="0">
                <a:solidFill>
                  <a:srgbClr val="FF0000"/>
                </a:solidFill>
              </a:rPr>
              <a:t>月</a:t>
            </a:r>
            <a:r>
              <a:rPr lang="en-US" altLang="zh-CN" sz="2800" b="1" u="sng" dirty="0" smtClean="0">
                <a:solidFill>
                  <a:srgbClr val="FF0000"/>
                </a:solidFill>
              </a:rPr>
              <a:t>25</a:t>
            </a:r>
            <a:r>
              <a:rPr lang="zh-CN" sz="2800" b="1" u="sng" dirty="0" smtClean="0">
                <a:solidFill>
                  <a:srgbClr val="FF0000"/>
                </a:solidFill>
              </a:rPr>
              <a:t>日</a:t>
            </a:r>
            <a:r>
              <a:rPr lang="zh-CN" sz="2800" b="1" u="sng" dirty="0">
                <a:solidFill>
                  <a:srgbClr val="FF0000"/>
                </a:solidFill>
              </a:rPr>
              <a:t>）</a:t>
            </a:r>
          </a:p>
          <a:p>
            <a:pPr algn="l">
              <a:buClrTx/>
              <a:buSzTx/>
              <a:buNone/>
            </a:pPr>
            <a:endParaRPr lang="zh-CN" sz="2800" b="1" dirty="0"/>
          </a:p>
          <a:p>
            <a:pPr algn="l">
              <a:buClrTx/>
              <a:buSzTx/>
              <a:buNone/>
            </a:pPr>
            <a:r>
              <a:rPr lang="zh-CN" sz="2800" b="1" dirty="0"/>
              <a:t>申报地址：</a:t>
            </a:r>
          </a:p>
          <a:p>
            <a:pPr algn="l">
              <a:buClrTx/>
              <a:buSzTx/>
              <a:buNone/>
            </a:pPr>
            <a:r>
              <a:rPr lang="zh-CN" altLang="en-US" sz="2400" dirty="0" smtClean="0"/>
              <a:t>上海市</a:t>
            </a:r>
            <a:r>
              <a:rPr sz="2400" dirty="0" smtClean="0"/>
              <a:t>青浦区青松路</a:t>
            </a:r>
            <a:r>
              <a:rPr sz="2400" dirty="0"/>
              <a:t>175</a:t>
            </a:r>
            <a:r>
              <a:rPr sz="2400" dirty="0" smtClean="0"/>
              <a:t>号</a:t>
            </a:r>
            <a:r>
              <a:rPr lang="zh-CN" altLang="en-US" sz="2400" dirty="0" smtClean="0"/>
              <a:t>（</a:t>
            </a:r>
            <a:r>
              <a:rPr sz="2400" dirty="0" smtClean="0"/>
              <a:t>青浦区市场监督管理局</a:t>
            </a:r>
            <a:r>
              <a:rPr lang="zh-CN" altLang="en-US" sz="2400" dirty="0" smtClean="0"/>
              <a:t>）</a:t>
            </a:r>
            <a:r>
              <a:rPr sz="2400" dirty="0" smtClean="0"/>
              <a:t>1</a:t>
            </a:r>
            <a:r>
              <a:rPr sz="2400" dirty="0"/>
              <a:t>号楼</a:t>
            </a:r>
          </a:p>
          <a:p>
            <a:pPr algn="l">
              <a:buClrTx/>
              <a:buSzTx/>
              <a:buNone/>
            </a:pPr>
            <a:r>
              <a:rPr sz="2400" dirty="0"/>
              <a:t>101</a:t>
            </a:r>
            <a:r>
              <a:rPr sz="2400" dirty="0" smtClean="0"/>
              <a:t>室</a:t>
            </a:r>
            <a:r>
              <a:rPr lang="en-US" sz="2400" dirty="0" smtClean="0"/>
              <a:t> </a:t>
            </a:r>
            <a:r>
              <a:rPr sz="2400" dirty="0" smtClean="0"/>
              <a:t>标准化</a:t>
            </a:r>
            <a:r>
              <a:rPr lang="zh-CN" altLang="en-US" sz="2400" dirty="0" smtClean="0"/>
              <a:t>管理</a:t>
            </a:r>
            <a:r>
              <a:rPr sz="2400" dirty="0" smtClean="0"/>
              <a:t>科</a:t>
            </a:r>
            <a:r>
              <a:rPr sz="2400" dirty="0"/>
              <a:t>，</a:t>
            </a:r>
            <a:r>
              <a:rPr lang="en-US" sz="2400" dirty="0"/>
              <a:t>39258027</a:t>
            </a:r>
            <a:r>
              <a:rPr lang="zh-CN" altLang="en-US" sz="2400" dirty="0"/>
              <a:t>，</a:t>
            </a:r>
            <a:r>
              <a:rPr sz="2400" dirty="0"/>
              <a:t>张老师；</a:t>
            </a:r>
          </a:p>
          <a:p>
            <a:pPr algn="l">
              <a:buClrTx/>
              <a:buSzTx/>
              <a:buNone/>
            </a:pPr>
            <a:r>
              <a:rPr sz="2400" dirty="0"/>
              <a:t>102</a:t>
            </a:r>
            <a:r>
              <a:rPr sz="2400" dirty="0" smtClean="0"/>
              <a:t>室</a:t>
            </a:r>
            <a:r>
              <a:rPr lang="en-US" sz="2400" dirty="0" smtClean="0"/>
              <a:t> </a:t>
            </a:r>
            <a:r>
              <a:rPr sz="2400" dirty="0" smtClean="0"/>
              <a:t>质量发展科</a:t>
            </a:r>
            <a:r>
              <a:rPr sz="2400" dirty="0"/>
              <a:t>，</a:t>
            </a:r>
            <a:r>
              <a:rPr lang="en-US" sz="2400" dirty="0"/>
              <a:t>39258029</a:t>
            </a:r>
            <a:r>
              <a:rPr lang="zh-CN" altLang="en-US" sz="2400" dirty="0"/>
              <a:t>，</a:t>
            </a:r>
            <a:r>
              <a:rPr sz="2400" dirty="0"/>
              <a:t>王老师、朱老师；</a:t>
            </a:r>
          </a:p>
          <a:p>
            <a:r>
              <a:rPr sz="2400" dirty="0"/>
              <a:t>103</a:t>
            </a:r>
            <a:r>
              <a:rPr sz="2400" dirty="0" smtClean="0"/>
              <a:t>室</a:t>
            </a:r>
            <a:r>
              <a:rPr lang="en-US" sz="2400" dirty="0" smtClean="0"/>
              <a:t> </a:t>
            </a:r>
            <a:r>
              <a:rPr lang="zh-CN" altLang="en-US" sz="2400" dirty="0" smtClean="0"/>
              <a:t>计量</a:t>
            </a:r>
            <a:r>
              <a:rPr lang="zh-CN" altLang="en-US" sz="2400" dirty="0" smtClean="0"/>
              <a:t>和认证认可监督管理科</a:t>
            </a:r>
            <a:r>
              <a:rPr sz="2400" dirty="0" smtClean="0"/>
              <a:t>，</a:t>
            </a:r>
            <a:r>
              <a:rPr lang="en-US" sz="2400" dirty="0"/>
              <a:t>33862137</a:t>
            </a:r>
            <a:r>
              <a:rPr lang="zh-CN" altLang="en-US" sz="2400" dirty="0"/>
              <a:t>，</a:t>
            </a:r>
            <a:r>
              <a:rPr sz="2400" dirty="0"/>
              <a:t>林老师、蒋老师</a:t>
            </a:r>
            <a:r>
              <a:rPr lang="zh-CN" sz="2400" dirty="0"/>
              <a:t>。</a:t>
            </a:r>
            <a:endParaRPr sz="2400" dirty="0"/>
          </a:p>
          <a:p>
            <a:endParaRPr lang="en-US" altLang="zh-CN" sz="2400" dirty="0" smtClean="0">
              <a:sym typeface="+mn-ea"/>
            </a:endParaRPr>
          </a:p>
          <a:p>
            <a:r>
              <a:rPr lang="en-US" altLang="zh-CN" sz="2400" dirty="0" smtClean="0">
                <a:sym typeface="+mn-ea"/>
              </a:rPr>
              <a:t>【</a:t>
            </a:r>
            <a:r>
              <a:rPr lang="zh-CN" altLang="en-US" sz="2400" dirty="0" smtClean="0">
                <a:sym typeface="+mn-ea"/>
              </a:rPr>
              <a:t>工作日</a:t>
            </a:r>
            <a:r>
              <a:rPr lang="en-US" altLang="zh-CN" sz="2400" dirty="0" smtClean="0">
                <a:sym typeface="+mn-ea"/>
              </a:rPr>
              <a:t>】</a:t>
            </a:r>
            <a:r>
              <a:rPr lang="zh-CN" altLang="en-US" sz="2400" dirty="0" smtClean="0">
                <a:sym typeface="+mn-ea"/>
              </a:rPr>
              <a:t>上午</a:t>
            </a:r>
            <a:r>
              <a:rPr lang="en-US" altLang="zh-CN" sz="2400" dirty="0">
                <a:sym typeface="+mn-ea"/>
              </a:rPr>
              <a:t>8:30-11:00</a:t>
            </a:r>
            <a:r>
              <a:rPr lang="zh-CN" altLang="en-US" sz="2400" dirty="0">
                <a:sym typeface="+mn-ea"/>
              </a:rPr>
              <a:t>，下午</a:t>
            </a:r>
            <a:r>
              <a:rPr lang="en-US" altLang="zh-CN" sz="2400" dirty="0" smtClean="0">
                <a:sym typeface="+mn-ea"/>
              </a:rPr>
              <a:t>13:30-16:30</a:t>
            </a:r>
            <a:r>
              <a:rPr lang="zh-CN" altLang="en-US" sz="2400" dirty="0" smtClean="0">
                <a:sym typeface="+mn-ea"/>
              </a:rPr>
              <a:t>。</a:t>
            </a:r>
            <a:endParaRPr lang="en-US" altLang="zh-CN" sz="2400" dirty="0" smtClean="0">
              <a:sym typeface="+mn-ea"/>
            </a:endParaRPr>
          </a:p>
          <a:p>
            <a:endParaRPr lang="en-US" altLang="zh-CN" sz="2800" b="1" dirty="0" smtClean="0"/>
          </a:p>
          <a:p>
            <a:pPr lvl="0"/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纸质材料递交如遇特殊情况请及时沟通</a:t>
            </a:r>
            <a:endParaRPr lang="zh-CN" altLang="en-US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-3" y="0"/>
            <a:ext cx="12192003" cy="6858000"/>
          </a:xfrm>
          <a:prstGeom prst="rect">
            <a:avLst/>
          </a:prstGeom>
          <a:solidFill>
            <a:srgbClr val="092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îŝľíďê"/>
          <p:cNvSpPr/>
          <p:nvPr/>
        </p:nvSpPr>
        <p:spPr>
          <a:xfrm flipH="1">
            <a:off x="-3" y="0"/>
            <a:ext cx="12192000" cy="6858000"/>
          </a:xfrm>
          <a:prstGeom prst="rect">
            <a:avLst/>
          </a:prstGeom>
          <a:blipFill dpi="0" rotWithShape="0">
            <a:blip r:embed="rId3">
              <a:alphaModFix amt="43000"/>
            </a:blip>
            <a:srcRect/>
            <a:stretch>
              <a:fillRect t="-9458" b="-906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îṥļiḑê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8A0000"/>
              </a:gs>
              <a:gs pos="36000">
                <a:srgbClr val="092880">
                  <a:alpha val="65000"/>
                </a:srgbClr>
              </a:gs>
              <a:gs pos="0">
                <a:srgbClr val="092579">
                  <a:alpha val="95000"/>
                </a:srgbClr>
              </a:gs>
              <a:gs pos="70000">
                <a:srgbClr val="C00000">
                  <a:alpha val="6500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ïṩḷîḑè"/>
          <p:cNvSpPr/>
          <p:nvPr/>
        </p:nvSpPr>
        <p:spPr>
          <a:xfrm flipH="1">
            <a:off x="-590494" y="0"/>
            <a:ext cx="7639076" cy="6858000"/>
          </a:xfrm>
          <a:custGeom>
            <a:avLst/>
            <a:gdLst>
              <a:gd name="connsiteX0" fmla="*/ 4729581 w 7639076"/>
              <a:gd name="connsiteY0" fmla="*/ 567069 h 6858000"/>
              <a:gd name="connsiteX1" fmla="*/ 4471124 w 7639076"/>
              <a:gd name="connsiteY1" fmla="*/ 567539 h 6858000"/>
              <a:gd name="connsiteX2" fmla="*/ 2081845 w 7639076"/>
              <a:gd name="connsiteY2" fmla="*/ 3220620 h 6858000"/>
              <a:gd name="connsiteX3" fmla="*/ 4734926 w 7639076"/>
              <a:gd name="connsiteY3" fmla="*/ 5609900 h 6858000"/>
              <a:gd name="connsiteX4" fmla="*/ 7124206 w 7639076"/>
              <a:gd name="connsiteY4" fmla="*/ 2956818 h 6858000"/>
              <a:gd name="connsiteX5" fmla="*/ 4729581 w 7639076"/>
              <a:gd name="connsiteY5" fmla="*/ 567069 h 6858000"/>
              <a:gd name="connsiteX6" fmla="*/ 1191770 w 7639076"/>
              <a:gd name="connsiteY6" fmla="*/ 0 h 6858000"/>
              <a:gd name="connsiteX7" fmla="*/ 7639076 w 7639076"/>
              <a:gd name="connsiteY7" fmla="*/ 0 h 6858000"/>
              <a:gd name="connsiteX8" fmla="*/ 7639076 w 7639076"/>
              <a:gd name="connsiteY8" fmla="*/ 6548056 h 6858000"/>
              <a:gd name="connsiteX9" fmla="*/ 7630113 w 7639076"/>
              <a:gd name="connsiteY9" fmla="*/ 6556476 h 6858000"/>
              <a:gd name="connsiteX10" fmla="*/ 7372454 w 7639076"/>
              <a:gd name="connsiteY10" fmla="*/ 6765856 h 6858000"/>
              <a:gd name="connsiteX11" fmla="*/ 7244024 w 7639076"/>
              <a:gd name="connsiteY11" fmla="*/ 6858000 h 6858000"/>
              <a:gd name="connsiteX12" fmla="*/ 1963120 w 7639076"/>
              <a:gd name="connsiteY12" fmla="*/ 6858000 h 6858000"/>
              <a:gd name="connsiteX13" fmla="*/ 1864715 w 7639076"/>
              <a:gd name="connsiteY13" fmla="*/ 6788668 h 6858000"/>
              <a:gd name="connsiteX14" fmla="*/ 6401 w 7639076"/>
              <a:gd name="connsiteY14" fmla="*/ 3329203 h 6858000"/>
              <a:gd name="connsiteX15" fmla="*/ 1038826 w 7639076"/>
              <a:gd name="connsiteY15" fmla="*/ 1760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39076" h="6858000">
                <a:moveTo>
                  <a:pt x="4729581" y="567069"/>
                </a:moveTo>
                <a:cubicBezTo>
                  <a:pt x="4644376" y="562897"/>
                  <a:pt x="4558150" y="562986"/>
                  <a:pt x="4471124" y="567539"/>
                </a:cubicBezTo>
                <a:cubicBezTo>
                  <a:pt x="3078714" y="640386"/>
                  <a:pt x="2008999" y="1828211"/>
                  <a:pt x="2081845" y="3220620"/>
                </a:cubicBezTo>
                <a:cubicBezTo>
                  <a:pt x="2154692" y="4613031"/>
                  <a:pt x="3342517" y="5682747"/>
                  <a:pt x="4734926" y="5609900"/>
                </a:cubicBezTo>
                <a:cubicBezTo>
                  <a:pt x="6127337" y="5537052"/>
                  <a:pt x="7197053" y="4349228"/>
                  <a:pt x="7124206" y="2956818"/>
                </a:cubicBezTo>
                <a:cubicBezTo>
                  <a:pt x="7055912" y="1651434"/>
                  <a:pt x="6007656" y="629668"/>
                  <a:pt x="4729581" y="567069"/>
                </a:cubicBezTo>
                <a:close/>
                <a:moveTo>
                  <a:pt x="1191770" y="0"/>
                </a:moveTo>
                <a:lnTo>
                  <a:pt x="7639076" y="0"/>
                </a:lnTo>
                <a:lnTo>
                  <a:pt x="7639076" y="6548056"/>
                </a:lnTo>
                <a:lnTo>
                  <a:pt x="7630113" y="6556476"/>
                </a:lnTo>
                <a:cubicBezTo>
                  <a:pt x="7546854" y="6629254"/>
                  <a:pt x="7460916" y="6699105"/>
                  <a:pt x="7372454" y="6765856"/>
                </a:cubicBezTo>
                <a:lnTo>
                  <a:pt x="7244024" y="6858000"/>
                </a:lnTo>
                <a:lnTo>
                  <a:pt x="1963120" y="6858000"/>
                </a:lnTo>
                <a:lnTo>
                  <a:pt x="1864715" y="6788668"/>
                </a:lnTo>
                <a:cubicBezTo>
                  <a:pt x="799020" y="5999026"/>
                  <a:pt x="81110" y="4757190"/>
                  <a:pt x="6401" y="3329203"/>
                </a:cubicBezTo>
                <a:cubicBezTo>
                  <a:pt x="-55855" y="2139213"/>
                  <a:pt x="339606" y="1031180"/>
                  <a:pt x="1038826" y="176063"/>
                </a:cubicBezTo>
                <a:close/>
              </a:path>
            </a:pathLst>
          </a:cu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ïṥļíḍê"/>
          <p:cNvSpPr>
            <a:spLocks noChangeAspect="1"/>
          </p:cNvSpPr>
          <p:nvPr/>
        </p:nvSpPr>
        <p:spPr>
          <a:xfrm rot="10018550" flipH="1">
            <a:off x="8842410" y="2883506"/>
            <a:ext cx="4995268" cy="4992430"/>
          </a:xfrm>
          <a:prstGeom prst="donut">
            <a:avLst>
              <a:gd name="adj" fmla="val 21510"/>
            </a:avLst>
          </a:prstGeom>
          <a:gradFill>
            <a:gsLst>
              <a:gs pos="0">
                <a:schemeClr val="bg1">
                  <a:alpha val="13000"/>
                </a:schemeClr>
              </a:gs>
              <a:gs pos="100000">
                <a:schemeClr val="bg1">
                  <a:alpha val="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ïṥļíḍê"/>
          <p:cNvSpPr>
            <a:spLocks noChangeAspect="1"/>
          </p:cNvSpPr>
          <p:nvPr/>
        </p:nvSpPr>
        <p:spPr>
          <a:xfrm flipH="1">
            <a:off x="9523730" y="-2157730"/>
            <a:ext cx="4196080" cy="4194810"/>
          </a:xfrm>
          <a:prstGeom prst="donut">
            <a:avLst>
              <a:gd name="adj" fmla="val 21510"/>
            </a:avLst>
          </a:prstGeom>
          <a:gradFill>
            <a:gsLst>
              <a:gs pos="0">
                <a:schemeClr val="bg1">
                  <a:alpha val="37000"/>
                </a:schemeClr>
              </a:gs>
              <a:gs pos="100000">
                <a:schemeClr val="bg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28090" y="4411980"/>
            <a:ext cx="968756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0" b="1" dirty="0">
                <a:solidFill>
                  <a:schemeClr val="bg1">
                    <a:alpha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THANKS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99285" y="1005205"/>
            <a:ext cx="2087880" cy="2399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5000" b="1" i="1" dirty="0">
                <a:gradFill>
                  <a:gsLst>
                    <a:gs pos="0">
                      <a:schemeClr val="accent1">
                        <a:lumMod val="5000"/>
                        <a:lumOff val="95000"/>
                        <a:alpha val="24000"/>
                      </a:schemeClr>
                    </a:gs>
                    <a:gs pos="68000">
                      <a:schemeClr val="bg1">
                        <a:alpha val="100000"/>
                      </a:schemeClr>
                    </a:gs>
                  </a:gsLst>
                  <a:lin ang="10800000" scaled="0"/>
                </a:gra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谢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647440" y="1017905"/>
            <a:ext cx="2087880" cy="2399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5000" b="1" i="1" dirty="0">
                <a:gradFill>
                  <a:gsLst>
                    <a:gs pos="0">
                      <a:schemeClr val="accent1">
                        <a:lumMod val="5000"/>
                        <a:lumOff val="95000"/>
                        <a:alpha val="24000"/>
                      </a:schemeClr>
                    </a:gs>
                    <a:gs pos="68000">
                      <a:schemeClr val="bg1">
                        <a:alpha val="100000"/>
                      </a:schemeClr>
                    </a:gs>
                  </a:gsLst>
                  <a:lin ang="10800000" scaled="0"/>
                </a:gra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谢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408930" y="979805"/>
            <a:ext cx="2087880" cy="2399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5000" b="1" i="1" dirty="0">
                <a:gradFill>
                  <a:gsLst>
                    <a:gs pos="0">
                      <a:schemeClr val="accent1">
                        <a:lumMod val="5000"/>
                        <a:lumOff val="95000"/>
                        <a:alpha val="24000"/>
                      </a:schemeClr>
                    </a:gs>
                    <a:gs pos="68000">
                      <a:schemeClr val="bg1">
                        <a:alpha val="100000"/>
                      </a:schemeClr>
                    </a:gs>
                  </a:gsLst>
                  <a:lin ang="10800000" scaled="0"/>
                </a:gra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关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170420" y="954405"/>
            <a:ext cx="2087880" cy="2399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5000" b="1" i="1" dirty="0">
                <a:gradFill>
                  <a:gsLst>
                    <a:gs pos="0">
                      <a:schemeClr val="accent1">
                        <a:lumMod val="5000"/>
                        <a:lumOff val="95000"/>
                        <a:alpha val="24000"/>
                      </a:schemeClr>
                    </a:gs>
                    <a:gs pos="68000">
                      <a:schemeClr val="bg1">
                        <a:alpha val="100000"/>
                      </a:schemeClr>
                    </a:gs>
                  </a:gsLst>
                  <a:lin ang="10800000" scaled="0"/>
                </a:gra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931910" y="1017905"/>
            <a:ext cx="2087880" cy="2399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5000" b="1" i="1" dirty="0">
                <a:gradFill>
                  <a:gsLst>
                    <a:gs pos="0">
                      <a:schemeClr val="accent1">
                        <a:lumMod val="5000"/>
                        <a:lumOff val="95000"/>
                        <a:alpha val="24000"/>
                      </a:schemeClr>
                    </a:gs>
                    <a:gs pos="68000">
                      <a:schemeClr val="bg1">
                        <a:alpha val="100000"/>
                      </a:schemeClr>
                    </a:gs>
                  </a:gsLst>
                  <a:lin ang="10800000" scaled="0"/>
                </a:gra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！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3326448" y="3866852"/>
            <a:ext cx="5490845" cy="1076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上海市青浦区市场监督管理局</a:t>
            </a:r>
          </a:p>
          <a:p>
            <a:pPr algn="ctr"/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5" grpId="0"/>
      <p:bldP spid="2" grpId="0"/>
      <p:bldP spid="3" grpId="0"/>
      <p:bldP spid="4" grpId="0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îṥļiḑê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0">
                <a:srgbClr val="8A0000"/>
              </a:gs>
              <a:gs pos="27000">
                <a:srgbClr val="092880">
                  <a:alpha val="92000"/>
                </a:srgbClr>
              </a:gs>
              <a:gs pos="7000">
                <a:srgbClr val="092579">
                  <a:alpha val="100000"/>
                </a:srgbClr>
              </a:gs>
              <a:gs pos="66000">
                <a:srgbClr val="C00000">
                  <a:alpha val="9500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îŝľíďê"/>
          <p:cNvSpPr/>
          <p:nvPr/>
        </p:nvSpPr>
        <p:spPr>
          <a:xfrm flipH="1">
            <a:off x="632" y="0"/>
            <a:ext cx="12192000" cy="6858000"/>
          </a:xfrm>
          <a:prstGeom prst="rect">
            <a:avLst/>
          </a:prstGeom>
          <a:blipFill dpi="0" rotWithShape="0">
            <a:blip r:embed="rId4">
              <a:alphaModFix amt="10000"/>
            </a:blip>
            <a:srcRect/>
            <a:stretch>
              <a:fillRect t="-9458" b="-906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任意多边形: 形状 29"/>
          <p:cNvSpPr/>
          <p:nvPr/>
        </p:nvSpPr>
        <p:spPr>
          <a:xfrm flipH="1" flipV="1">
            <a:off x="0" y="0"/>
            <a:ext cx="4560521" cy="6858000"/>
          </a:xfrm>
          <a:custGeom>
            <a:avLst/>
            <a:gdLst>
              <a:gd name="connsiteX0" fmla="*/ 1191770 w 4560521"/>
              <a:gd name="connsiteY0" fmla="*/ 0 h 6858000"/>
              <a:gd name="connsiteX1" fmla="*/ 4560521 w 4560521"/>
              <a:gd name="connsiteY1" fmla="*/ 0 h 6858000"/>
              <a:gd name="connsiteX2" fmla="*/ 4560521 w 4560521"/>
              <a:gd name="connsiteY2" fmla="*/ 567377 h 6858000"/>
              <a:gd name="connsiteX3" fmla="*/ 4471124 w 4560521"/>
              <a:gd name="connsiteY3" fmla="*/ 567539 h 6858000"/>
              <a:gd name="connsiteX4" fmla="*/ 2081845 w 4560521"/>
              <a:gd name="connsiteY4" fmla="*/ 3220620 h 6858000"/>
              <a:gd name="connsiteX5" fmla="*/ 4476469 w 4560521"/>
              <a:gd name="connsiteY5" fmla="*/ 5610370 h 6858000"/>
              <a:gd name="connsiteX6" fmla="*/ 4560521 w 4560521"/>
              <a:gd name="connsiteY6" fmla="*/ 5610217 h 6858000"/>
              <a:gd name="connsiteX7" fmla="*/ 4560521 w 4560521"/>
              <a:gd name="connsiteY7" fmla="*/ 6858000 h 6858000"/>
              <a:gd name="connsiteX8" fmla="*/ 1963120 w 4560521"/>
              <a:gd name="connsiteY8" fmla="*/ 6858000 h 6858000"/>
              <a:gd name="connsiteX9" fmla="*/ 1864715 w 4560521"/>
              <a:gd name="connsiteY9" fmla="*/ 6788668 h 6858000"/>
              <a:gd name="connsiteX10" fmla="*/ 6401 w 4560521"/>
              <a:gd name="connsiteY10" fmla="*/ 3329203 h 6858000"/>
              <a:gd name="connsiteX11" fmla="*/ 1038826 w 4560521"/>
              <a:gd name="connsiteY11" fmla="*/ 1760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60521" h="6858000">
                <a:moveTo>
                  <a:pt x="1191770" y="0"/>
                </a:moveTo>
                <a:lnTo>
                  <a:pt x="4560521" y="0"/>
                </a:lnTo>
                <a:lnTo>
                  <a:pt x="4560521" y="567377"/>
                </a:lnTo>
                <a:lnTo>
                  <a:pt x="4471124" y="567539"/>
                </a:lnTo>
                <a:cubicBezTo>
                  <a:pt x="3078714" y="640386"/>
                  <a:pt x="2008999" y="1828211"/>
                  <a:pt x="2081845" y="3220620"/>
                </a:cubicBezTo>
                <a:cubicBezTo>
                  <a:pt x="2150139" y="4526006"/>
                  <a:pt x="3198394" y="5547772"/>
                  <a:pt x="4476469" y="5610370"/>
                </a:cubicBezTo>
                <a:lnTo>
                  <a:pt x="4560521" y="5610217"/>
                </a:lnTo>
                <a:lnTo>
                  <a:pt x="4560521" y="6858000"/>
                </a:lnTo>
                <a:lnTo>
                  <a:pt x="1963120" y="6858000"/>
                </a:lnTo>
                <a:lnTo>
                  <a:pt x="1864715" y="6788668"/>
                </a:lnTo>
                <a:cubicBezTo>
                  <a:pt x="799020" y="5999026"/>
                  <a:pt x="81110" y="4757190"/>
                  <a:pt x="6401" y="3329203"/>
                </a:cubicBezTo>
                <a:cubicBezTo>
                  <a:pt x="-55855" y="2139213"/>
                  <a:pt x="339606" y="1031180"/>
                  <a:pt x="1038826" y="176063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9000"/>
                </a:schemeClr>
              </a:gs>
              <a:gs pos="84000">
                <a:srgbClr val="092880">
                  <a:alpha val="50000"/>
                </a:srgbClr>
              </a:gs>
            </a:gsLst>
            <a:lin ang="545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ïṥļíḍê"/>
          <p:cNvSpPr>
            <a:spLocks noChangeAspect="1"/>
          </p:cNvSpPr>
          <p:nvPr/>
        </p:nvSpPr>
        <p:spPr>
          <a:xfrm flipH="1">
            <a:off x="10702925" y="-615950"/>
            <a:ext cx="2038985" cy="2037080"/>
          </a:xfrm>
          <a:prstGeom prst="donut">
            <a:avLst>
              <a:gd name="adj" fmla="val 21510"/>
            </a:avLst>
          </a:prstGeom>
          <a:gradFill>
            <a:gsLst>
              <a:gs pos="0">
                <a:schemeClr val="bg1">
                  <a:alpha val="51000"/>
                </a:schemeClr>
              </a:gs>
              <a:gs pos="100000">
                <a:srgbClr val="092880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922655" y="1401445"/>
            <a:ext cx="10347325" cy="4984750"/>
            <a:chOff x="1453" y="2639"/>
            <a:chExt cx="16295" cy="7850"/>
          </a:xfrm>
        </p:grpSpPr>
        <p:sp>
          <p:nvSpPr>
            <p:cNvPr id="35" name="矩形 34"/>
            <p:cNvSpPr/>
            <p:nvPr/>
          </p:nvSpPr>
          <p:spPr>
            <a:xfrm>
              <a:off x="1453" y="2639"/>
              <a:ext cx="16295" cy="7725"/>
            </a:xfrm>
            <a:prstGeom prst="rect">
              <a:avLst/>
            </a:prstGeom>
            <a:gradFill>
              <a:gsLst>
                <a:gs pos="0">
                  <a:schemeClr val="bg1">
                    <a:alpha val="10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1453" y="2639"/>
              <a:ext cx="16295" cy="138"/>
            </a:xfrm>
            <a:prstGeom prst="rect">
              <a:avLst/>
            </a:prstGeom>
            <a:solidFill>
              <a:srgbClr val="092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1453" y="10351"/>
              <a:ext cx="16295" cy="1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4" name="同侧圆角矩形 63"/>
            <p:cNvSpPr/>
            <p:nvPr/>
          </p:nvSpPr>
          <p:spPr>
            <a:xfrm>
              <a:off x="3280" y="10090"/>
              <a:ext cx="12642" cy="275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1572260" y="1825829"/>
            <a:ext cx="47961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400" b="1" dirty="0"/>
              <a:t>总体目标</a:t>
            </a:r>
            <a:endParaRPr lang="en-US" sz="24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深入贯彻习近平总书记关于质量强国战略重要论述精神，全面落实上海市委市政府推动产业高质量发展的决策部署，围绕青浦建设“社会主义现代化国际大都市的枢纽门户”的目标，推动全区产业高质量发展，特制订本政策措施</a:t>
            </a:r>
            <a:r>
              <a:rPr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194" name="Picture 2" descr="/home/rsl29/桌面/政策封面.png政策封面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1767205"/>
            <a:ext cx="2976245" cy="4087495"/>
          </a:xfrm>
          <a:prstGeom prst="rect">
            <a:avLst/>
          </a:prstGeom>
          <a:noFill/>
          <a:ln>
            <a:solidFill>
              <a:srgbClr val="B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1412875" y="529590"/>
            <a:ext cx="9366885" cy="871855"/>
            <a:chOff x="2028" y="1266"/>
            <a:chExt cx="14751" cy="1373"/>
          </a:xfrm>
        </p:grpSpPr>
        <p:sp>
          <p:nvSpPr>
            <p:cNvPr id="4" name="同侧圆角矩形 3"/>
            <p:cNvSpPr/>
            <p:nvPr>
              <p:custDataLst>
                <p:tags r:id="rId1"/>
              </p:custDataLst>
            </p:nvPr>
          </p:nvSpPr>
          <p:spPr>
            <a:xfrm flipH="1">
              <a:off x="2028" y="1388"/>
              <a:ext cx="14751" cy="1251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>
              <p:custDataLst>
                <p:tags r:id="rId2"/>
              </p:custDataLst>
            </p:nvPr>
          </p:nvSpPr>
          <p:spPr>
            <a:xfrm>
              <a:off x="4305" y="1266"/>
              <a:ext cx="8459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i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政策依据→青市监规〔2024〕1号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1574562" y="987083"/>
            <a:ext cx="9366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《上海市青浦区加强知识产权保护、促进质量提升和标准体系建设的政策措施》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4351" y="5830689"/>
            <a:ext cx="7085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本政策措施自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</a:t>
            </a:r>
            <a:r>
              <a:rPr lang="zh-CN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日起施行，有效期至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2028</a:t>
            </a:r>
            <a:r>
              <a:rPr lang="zh-CN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31</a:t>
            </a:r>
            <a:r>
              <a:rPr lang="zh-CN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日止。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îṥļiḑê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0">
                <a:srgbClr val="8A0000"/>
              </a:gs>
              <a:gs pos="27000">
                <a:srgbClr val="092880">
                  <a:alpha val="92000"/>
                </a:srgbClr>
              </a:gs>
              <a:gs pos="7000">
                <a:srgbClr val="092579">
                  <a:alpha val="100000"/>
                </a:srgbClr>
              </a:gs>
              <a:gs pos="66000">
                <a:srgbClr val="C00000">
                  <a:alpha val="9500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îŝľíďê"/>
          <p:cNvSpPr/>
          <p:nvPr/>
        </p:nvSpPr>
        <p:spPr>
          <a:xfrm flipH="1">
            <a:off x="632" y="0"/>
            <a:ext cx="12192000" cy="6858000"/>
          </a:xfrm>
          <a:prstGeom prst="rect">
            <a:avLst/>
          </a:prstGeom>
          <a:blipFill dpi="0" rotWithShape="0">
            <a:blip r:embed="rId3">
              <a:alphaModFix amt="10000"/>
            </a:blip>
            <a:srcRect/>
            <a:stretch>
              <a:fillRect t="-9458" b="-906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任意多边形: 形状 29"/>
          <p:cNvSpPr/>
          <p:nvPr/>
        </p:nvSpPr>
        <p:spPr>
          <a:xfrm flipH="1" flipV="1">
            <a:off x="0" y="0"/>
            <a:ext cx="4560521" cy="6858000"/>
          </a:xfrm>
          <a:custGeom>
            <a:avLst/>
            <a:gdLst>
              <a:gd name="connsiteX0" fmla="*/ 1191770 w 4560521"/>
              <a:gd name="connsiteY0" fmla="*/ 0 h 6858000"/>
              <a:gd name="connsiteX1" fmla="*/ 4560521 w 4560521"/>
              <a:gd name="connsiteY1" fmla="*/ 0 h 6858000"/>
              <a:gd name="connsiteX2" fmla="*/ 4560521 w 4560521"/>
              <a:gd name="connsiteY2" fmla="*/ 567377 h 6858000"/>
              <a:gd name="connsiteX3" fmla="*/ 4471124 w 4560521"/>
              <a:gd name="connsiteY3" fmla="*/ 567539 h 6858000"/>
              <a:gd name="connsiteX4" fmla="*/ 2081845 w 4560521"/>
              <a:gd name="connsiteY4" fmla="*/ 3220620 h 6858000"/>
              <a:gd name="connsiteX5" fmla="*/ 4476469 w 4560521"/>
              <a:gd name="connsiteY5" fmla="*/ 5610370 h 6858000"/>
              <a:gd name="connsiteX6" fmla="*/ 4560521 w 4560521"/>
              <a:gd name="connsiteY6" fmla="*/ 5610217 h 6858000"/>
              <a:gd name="connsiteX7" fmla="*/ 4560521 w 4560521"/>
              <a:gd name="connsiteY7" fmla="*/ 6858000 h 6858000"/>
              <a:gd name="connsiteX8" fmla="*/ 1963120 w 4560521"/>
              <a:gd name="connsiteY8" fmla="*/ 6858000 h 6858000"/>
              <a:gd name="connsiteX9" fmla="*/ 1864715 w 4560521"/>
              <a:gd name="connsiteY9" fmla="*/ 6788668 h 6858000"/>
              <a:gd name="connsiteX10" fmla="*/ 6401 w 4560521"/>
              <a:gd name="connsiteY10" fmla="*/ 3329203 h 6858000"/>
              <a:gd name="connsiteX11" fmla="*/ 1038826 w 4560521"/>
              <a:gd name="connsiteY11" fmla="*/ 1760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60521" h="6858000">
                <a:moveTo>
                  <a:pt x="1191770" y="0"/>
                </a:moveTo>
                <a:lnTo>
                  <a:pt x="4560521" y="0"/>
                </a:lnTo>
                <a:lnTo>
                  <a:pt x="4560521" y="567377"/>
                </a:lnTo>
                <a:lnTo>
                  <a:pt x="4471124" y="567539"/>
                </a:lnTo>
                <a:cubicBezTo>
                  <a:pt x="3078714" y="640386"/>
                  <a:pt x="2008999" y="1828211"/>
                  <a:pt x="2081845" y="3220620"/>
                </a:cubicBezTo>
                <a:cubicBezTo>
                  <a:pt x="2150139" y="4526006"/>
                  <a:pt x="3198394" y="5547772"/>
                  <a:pt x="4476469" y="5610370"/>
                </a:cubicBezTo>
                <a:lnTo>
                  <a:pt x="4560521" y="5610217"/>
                </a:lnTo>
                <a:lnTo>
                  <a:pt x="4560521" y="6858000"/>
                </a:lnTo>
                <a:lnTo>
                  <a:pt x="1963120" y="6858000"/>
                </a:lnTo>
                <a:lnTo>
                  <a:pt x="1864715" y="6788668"/>
                </a:lnTo>
                <a:cubicBezTo>
                  <a:pt x="799020" y="5999026"/>
                  <a:pt x="81110" y="4757190"/>
                  <a:pt x="6401" y="3329203"/>
                </a:cubicBezTo>
                <a:cubicBezTo>
                  <a:pt x="-55855" y="2139213"/>
                  <a:pt x="339606" y="1031180"/>
                  <a:pt x="1038826" y="176063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9000"/>
                </a:schemeClr>
              </a:gs>
              <a:gs pos="84000">
                <a:srgbClr val="092880">
                  <a:alpha val="50000"/>
                </a:srgbClr>
              </a:gs>
            </a:gsLst>
            <a:lin ang="545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ïṥļíḍê"/>
          <p:cNvSpPr>
            <a:spLocks noChangeAspect="1"/>
          </p:cNvSpPr>
          <p:nvPr/>
        </p:nvSpPr>
        <p:spPr>
          <a:xfrm flipH="1">
            <a:off x="10702925" y="-615950"/>
            <a:ext cx="2038985" cy="2037080"/>
          </a:xfrm>
          <a:prstGeom prst="donut">
            <a:avLst>
              <a:gd name="adj" fmla="val 21510"/>
            </a:avLst>
          </a:prstGeom>
          <a:gradFill>
            <a:gsLst>
              <a:gs pos="0">
                <a:schemeClr val="bg1">
                  <a:alpha val="51000"/>
                </a:schemeClr>
              </a:gs>
              <a:gs pos="100000">
                <a:srgbClr val="092880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922655" y="1401445"/>
            <a:ext cx="10347325" cy="4984750"/>
            <a:chOff x="1453" y="2639"/>
            <a:chExt cx="16295" cy="7850"/>
          </a:xfrm>
        </p:grpSpPr>
        <p:sp>
          <p:nvSpPr>
            <p:cNvPr id="35" name="矩形 34"/>
            <p:cNvSpPr/>
            <p:nvPr/>
          </p:nvSpPr>
          <p:spPr>
            <a:xfrm>
              <a:off x="1453" y="2639"/>
              <a:ext cx="16295" cy="7725"/>
            </a:xfrm>
            <a:prstGeom prst="rect">
              <a:avLst/>
            </a:prstGeom>
            <a:gradFill>
              <a:gsLst>
                <a:gs pos="0">
                  <a:schemeClr val="bg1">
                    <a:alpha val="10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1453" y="2639"/>
              <a:ext cx="16295" cy="138"/>
            </a:xfrm>
            <a:prstGeom prst="rect">
              <a:avLst/>
            </a:prstGeom>
            <a:solidFill>
              <a:srgbClr val="092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1453" y="10351"/>
              <a:ext cx="16295" cy="1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4" name="同侧圆角矩形 63"/>
            <p:cNvSpPr/>
            <p:nvPr/>
          </p:nvSpPr>
          <p:spPr>
            <a:xfrm>
              <a:off x="3280" y="10090"/>
              <a:ext cx="12642" cy="275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" name="同侧圆角矩形 61"/>
          <p:cNvSpPr/>
          <p:nvPr/>
        </p:nvSpPr>
        <p:spPr>
          <a:xfrm flipH="1">
            <a:off x="1412875" y="607060"/>
            <a:ext cx="9366885" cy="794385"/>
          </a:xfrm>
          <a:prstGeom prst="round2Same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021080" y="1489710"/>
            <a:ext cx="1009142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3600" b="1" dirty="0" err="1">
                <a:solidFill>
                  <a:srgbClr val="B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资金来源</a:t>
            </a:r>
            <a:endParaRPr sz="3600" b="1" dirty="0">
              <a:solidFill>
                <a:srgbClr val="B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sz="2400" b="1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由区财政每年安排专项资金，支持和鼓励企业加快创新发展</a:t>
            </a:r>
            <a:r>
              <a:rPr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</a:p>
          <a:p>
            <a:pPr algn="ctr">
              <a:lnSpc>
                <a:spcPct val="150000"/>
              </a:lnSpc>
            </a:pPr>
            <a:r>
              <a:rPr sz="2400" b="1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提升高质量发展能力</a:t>
            </a:r>
            <a:r>
              <a:rPr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algn="ctr">
              <a:lnSpc>
                <a:spcPct val="150000"/>
              </a:lnSpc>
            </a:pPr>
            <a:r>
              <a:rPr sz="3600" b="1" dirty="0" err="1">
                <a:solidFill>
                  <a:srgbClr val="B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扶持适用对象</a:t>
            </a:r>
            <a:r>
              <a:rPr b="1" dirty="0">
                <a:solidFill>
                  <a:srgbClr val="B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/>
            </a:r>
            <a:br>
              <a:rPr b="1" dirty="0">
                <a:solidFill>
                  <a:srgbClr val="B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sz="2000" b="1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以在本区依法登记注册纳税、具有</a:t>
            </a:r>
            <a:r>
              <a:rPr sz="2000" b="1" dirty="0" err="1">
                <a:solidFill>
                  <a:srgbClr val="B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独立承担民事责任能力</a:t>
            </a:r>
            <a:r>
              <a:rPr sz="2000" b="1" dirty="0">
                <a:solidFill>
                  <a:srgbClr val="B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*</a:t>
            </a:r>
            <a:r>
              <a:rPr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000" b="1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经营状态正常、财务管理制度健全的先进制造业、生产性服务业企业为主，其他符合条件的，可参照执行</a:t>
            </a:r>
            <a:r>
              <a:rPr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algn="ctr">
              <a:lnSpc>
                <a:spcPct val="150000"/>
              </a:lnSpc>
            </a:pPr>
            <a:r>
              <a:rPr sz="2000" b="1" dirty="0">
                <a:solidFill>
                  <a:srgbClr val="B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*</a:t>
            </a:r>
            <a:r>
              <a:rPr sz="2000" b="1" dirty="0" err="1">
                <a:solidFill>
                  <a:srgbClr val="B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独立承担民事责任能力</a:t>
            </a:r>
            <a:r>
              <a:rPr sz="2000" b="1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：包括但不限于独立法人、社会组织、行业协会、民非机构等</a:t>
            </a:r>
            <a:endParaRPr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74562" y="804197"/>
            <a:ext cx="9366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《上海市青浦区加强知识产权保护、促进质量提升和标准体系建设的政策措施》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îṥļiḑê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0">
                <a:srgbClr val="8A0000"/>
              </a:gs>
              <a:gs pos="27000">
                <a:srgbClr val="092880">
                  <a:alpha val="92000"/>
                </a:srgbClr>
              </a:gs>
              <a:gs pos="7000">
                <a:srgbClr val="092579">
                  <a:alpha val="100000"/>
                </a:srgbClr>
              </a:gs>
              <a:gs pos="66000">
                <a:srgbClr val="C00000">
                  <a:alpha val="9500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îŝľíďê"/>
          <p:cNvSpPr/>
          <p:nvPr/>
        </p:nvSpPr>
        <p:spPr>
          <a:xfrm flipH="1">
            <a:off x="632" y="0"/>
            <a:ext cx="12192000" cy="6858000"/>
          </a:xfrm>
          <a:prstGeom prst="rect">
            <a:avLst/>
          </a:prstGeom>
          <a:blipFill dpi="0" rotWithShape="0">
            <a:blip r:embed="rId3">
              <a:alphaModFix amt="10000"/>
            </a:blip>
            <a:srcRect/>
            <a:stretch>
              <a:fillRect t="-9458" b="-906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任意多边形: 形状 29"/>
          <p:cNvSpPr/>
          <p:nvPr/>
        </p:nvSpPr>
        <p:spPr>
          <a:xfrm flipH="1" flipV="1">
            <a:off x="0" y="0"/>
            <a:ext cx="4560521" cy="6858000"/>
          </a:xfrm>
          <a:custGeom>
            <a:avLst/>
            <a:gdLst>
              <a:gd name="connsiteX0" fmla="*/ 1191770 w 4560521"/>
              <a:gd name="connsiteY0" fmla="*/ 0 h 6858000"/>
              <a:gd name="connsiteX1" fmla="*/ 4560521 w 4560521"/>
              <a:gd name="connsiteY1" fmla="*/ 0 h 6858000"/>
              <a:gd name="connsiteX2" fmla="*/ 4560521 w 4560521"/>
              <a:gd name="connsiteY2" fmla="*/ 567377 h 6858000"/>
              <a:gd name="connsiteX3" fmla="*/ 4471124 w 4560521"/>
              <a:gd name="connsiteY3" fmla="*/ 567539 h 6858000"/>
              <a:gd name="connsiteX4" fmla="*/ 2081845 w 4560521"/>
              <a:gd name="connsiteY4" fmla="*/ 3220620 h 6858000"/>
              <a:gd name="connsiteX5" fmla="*/ 4476469 w 4560521"/>
              <a:gd name="connsiteY5" fmla="*/ 5610370 h 6858000"/>
              <a:gd name="connsiteX6" fmla="*/ 4560521 w 4560521"/>
              <a:gd name="connsiteY6" fmla="*/ 5610217 h 6858000"/>
              <a:gd name="connsiteX7" fmla="*/ 4560521 w 4560521"/>
              <a:gd name="connsiteY7" fmla="*/ 6858000 h 6858000"/>
              <a:gd name="connsiteX8" fmla="*/ 1963120 w 4560521"/>
              <a:gd name="connsiteY8" fmla="*/ 6858000 h 6858000"/>
              <a:gd name="connsiteX9" fmla="*/ 1864715 w 4560521"/>
              <a:gd name="connsiteY9" fmla="*/ 6788668 h 6858000"/>
              <a:gd name="connsiteX10" fmla="*/ 6401 w 4560521"/>
              <a:gd name="connsiteY10" fmla="*/ 3329203 h 6858000"/>
              <a:gd name="connsiteX11" fmla="*/ 1038826 w 4560521"/>
              <a:gd name="connsiteY11" fmla="*/ 1760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60521" h="6858000">
                <a:moveTo>
                  <a:pt x="1191770" y="0"/>
                </a:moveTo>
                <a:lnTo>
                  <a:pt x="4560521" y="0"/>
                </a:lnTo>
                <a:lnTo>
                  <a:pt x="4560521" y="567377"/>
                </a:lnTo>
                <a:lnTo>
                  <a:pt x="4471124" y="567539"/>
                </a:lnTo>
                <a:cubicBezTo>
                  <a:pt x="3078714" y="640386"/>
                  <a:pt x="2008999" y="1828211"/>
                  <a:pt x="2081845" y="3220620"/>
                </a:cubicBezTo>
                <a:cubicBezTo>
                  <a:pt x="2150139" y="4526006"/>
                  <a:pt x="3198394" y="5547772"/>
                  <a:pt x="4476469" y="5610370"/>
                </a:cubicBezTo>
                <a:lnTo>
                  <a:pt x="4560521" y="5610217"/>
                </a:lnTo>
                <a:lnTo>
                  <a:pt x="4560521" y="6858000"/>
                </a:lnTo>
                <a:lnTo>
                  <a:pt x="1963120" y="6858000"/>
                </a:lnTo>
                <a:lnTo>
                  <a:pt x="1864715" y="6788668"/>
                </a:lnTo>
                <a:cubicBezTo>
                  <a:pt x="799020" y="5999026"/>
                  <a:pt x="81110" y="4757190"/>
                  <a:pt x="6401" y="3329203"/>
                </a:cubicBezTo>
                <a:cubicBezTo>
                  <a:pt x="-55855" y="2139213"/>
                  <a:pt x="339606" y="1031180"/>
                  <a:pt x="1038826" y="176063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9000"/>
                </a:schemeClr>
              </a:gs>
              <a:gs pos="84000">
                <a:srgbClr val="092880">
                  <a:alpha val="50000"/>
                </a:srgbClr>
              </a:gs>
            </a:gsLst>
            <a:lin ang="545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ïṥļíḍê"/>
          <p:cNvSpPr>
            <a:spLocks noChangeAspect="1"/>
          </p:cNvSpPr>
          <p:nvPr/>
        </p:nvSpPr>
        <p:spPr>
          <a:xfrm flipH="1">
            <a:off x="10702925" y="-615950"/>
            <a:ext cx="2038985" cy="2037080"/>
          </a:xfrm>
          <a:prstGeom prst="donut">
            <a:avLst>
              <a:gd name="adj" fmla="val 21510"/>
            </a:avLst>
          </a:prstGeom>
          <a:gradFill>
            <a:gsLst>
              <a:gs pos="0">
                <a:schemeClr val="bg1">
                  <a:alpha val="51000"/>
                </a:schemeClr>
              </a:gs>
              <a:gs pos="100000">
                <a:srgbClr val="092880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922655" y="1401445"/>
            <a:ext cx="10347325" cy="4984750"/>
            <a:chOff x="1453" y="2639"/>
            <a:chExt cx="16295" cy="7850"/>
          </a:xfrm>
        </p:grpSpPr>
        <p:sp>
          <p:nvSpPr>
            <p:cNvPr id="35" name="矩形 34"/>
            <p:cNvSpPr/>
            <p:nvPr/>
          </p:nvSpPr>
          <p:spPr>
            <a:xfrm>
              <a:off x="1453" y="2639"/>
              <a:ext cx="16295" cy="7725"/>
            </a:xfrm>
            <a:prstGeom prst="rect">
              <a:avLst/>
            </a:prstGeom>
            <a:gradFill>
              <a:gsLst>
                <a:gs pos="0">
                  <a:schemeClr val="bg1">
                    <a:alpha val="10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1453" y="2639"/>
              <a:ext cx="16295" cy="138"/>
            </a:xfrm>
            <a:prstGeom prst="rect">
              <a:avLst/>
            </a:prstGeom>
            <a:solidFill>
              <a:srgbClr val="092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1453" y="10351"/>
              <a:ext cx="16295" cy="1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4" name="同侧圆角矩形 63"/>
            <p:cNvSpPr/>
            <p:nvPr/>
          </p:nvSpPr>
          <p:spPr>
            <a:xfrm>
              <a:off x="3280" y="10090"/>
              <a:ext cx="12642" cy="275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" name="同侧圆角矩形 61"/>
          <p:cNvSpPr/>
          <p:nvPr/>
        </p:nvSpPr>
        <p:spPr>
          <a:xfrm flipH="1">
            <a:off x="1412875" y="607060"/>
            <a:ext cx="9366885" cy="794385"/>
          </a:xfrm>
          <a:prstGeom prst="round2Same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>
            <p:custDataLst>
              <p:tags r:id="rId1"/>
            </p:custDataLst>
          </p:nvPr>
        </p:nvSpPr>
        <p:spPr>
          <a:xfrm>
            <a:off x="1362710" y="1401445"/>
            <a:ext cx="946721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3600" b="1" dirty="0" err="1">
                <a:solidFill>
                  <a:srgbClr val="0928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扶持类别与标准</a:t>
            </a:r>
            <a:r>
              <a:rPr b="1" dirty="0">
                <a:solidFill>
                  <a:srgbClr val="B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/>
            </a:r>
            <a:br>
              <a:rPr b="1" dirty="0">
                <a:solidFill>
                  <a:srgbClr val="B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sz="2400" b="1" dirty="0">
                <a:solidFill>
                  <a:srgbClr val="0928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2400" b="1" dirty="0">
                <a:solidFill>
                  <a:srgbClr val="0928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 b="1" dirty="0">
                <a:solidFill>
                  <a:srgbClr val="0928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促进质量提升</a:t>
            </a:r>
            <a:r>
              <a:rPr lang="zh-CN" sz="2400" b="1" dirty="0">
                <a:solidFill>
                  <a:srgbClr val="0928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支持质量基础设施建设、支持“上海品牌”认证、支持先进质量管理经验成果、支持先进产品和服务认证</a:t>
            </a:r>
            <a:r>
              <a:rPr 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b="1" u="sng" dirty="0">
                <a:solidFill>
                  <a:srgbClr val="0928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4个方面。</a:t>
            </a:r>
            <a:endParaRPr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rgbClr val="0928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b="1" dirty="0">
                <a:solidFill>
                  <a:srgbClr val="0928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 b="1" dirty="0">
                <a:solidFill>
                  <a:srgbClr val="0928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标准体系建设：</a:t>
            </a:r>
            <a:r>
              <a:rPr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支持标准制修订、支持示范区团体标准采信、支持团体标准制定、支持“上海标准”认定、支持标准化示范试点、支持标准化组织、支持标准创新贡献奖、支持新型标准化技术组织</a:t>
            </a:r>
            <a:r>
              <a:rPr 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、支持标准创新型企业认定、支持国家标准验证点建设，</a:t>
            </a:r>
            <a:r>
              <a:rPr sz="2400" b="1" u="sng" dirty="0">
                <a:solidFill>
                  <a:srgbClr val="0928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10个方面。</a:t>
            </a:r>
          </a:p>
        </p:txBody>
      </p:sp>
      <p:sp>
        <p:nvSpPr>
          <p:cNvPr id="15" name="矩形 14"/>
          <p:cNvSpPr/>
          <p:nvPr/>
        </p:nvSpPr>
        <p:spPr>
          <a:xfrm>
            <a:off x="1574562" y="804197"/>
            <a:ext cx="9366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《上海市青浦区加强知识产权保护、促进质量提升和标准体系建设的政策措施》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îṥļiḑê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0">
                <a:srgbClr val="8A0000"/>
              </a:gs>
              <a:gs pos="27000">
                <a:srgbClr val="092880">
                  <a:alpha val="92000"/>
                </a:srgbClr>
              </a:gs>
              <a:gs pos="7000">
                <a:srgbClr val="092579">
                  <a:alpha val="100000"/>
                </a:srgbClr>
              </a:gs>
              <a:gs pos="66000">
                <a:srgbClr val="C00000">
                  <a:alpha val="9500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îŝľíďê"/>
          <p:cNvSpPr/>
          <p:nvPr/>
        </p:nvSpPr>
        <p:spPr>
          <a:xfrm flipH="1">
            <a:off x="632" y="0"/>
            <a:ext cx="12192000" cy="6858000"/>
          </a:xfrm>
          <a:prstGeom prst="rect">
            <a:avLst/>
          </a:prstGeom>
          <a:blipFill dpi="0" rotWithShape="0">
            <a:blip r:embed="rId4">
              <a:alphaModFix amt="10000"/>
            </a:blip>
            <a:srcRect/>
            <a:stretch>
              <a:fillRect t="-9458" b="-906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任意多边形: 形状 29"/>
          <p:cNvSpPr/>
          <p:nvPr/>
        </p:nvSpPr>
        <p:spPr>
          <a:xfrm flipH="1" flipV="1">
            <a:off x="0" y="0"/>
            <a:ext cx="4560521" cy="6858000"/>
          </a:xfrm>
          <a:custGeom>
            <a:avLst/>
            <a:gdLst>
              <a:gd name="connsiteX0" fmla="*/ 1191770 w 4560521"/>
              <a:gd name="connsiteY0" fmla="*/ 0 h 6858000"/>
              <a:gd name="connsiteX1" fmla="*/ 4560521 w 4560521"/>
              <a:gd name="connsiteY1" fmla="*/ 0 h 6858000"/>
              <a:gd name="connsiteX2" fmla="*/ 4560521 w 4560521"/>
              <a:gd name="connsiteY2" fmla="*/ 567377 h 6858000"/>
              <a:gd name="connsiteX3" fmla="*/ 4471124 w 4560521"/>
              <a:gd name="connsiteY3" fmla="*/ 567539 h 6858000"/>
              <a:gd name="connsiteX4" fmla="*/ 2081845 w 4560521"/>
              <a:gd name="connsiteY4" fmla="*/ 3220620 h 6858000"/>
              <a:gd name="connsiteX5" fmla="*/ 4476469 w 4560521"/>
              <a:gd name="connsiteY5" fmla="*/ 5610370 h 6858000"/>
              <a:gd name="connsiteX6" fmla="*/ 4560521 w 4560521"/>
              <a:gd name="connsiteY6" fmla="*/ 5610217 h 6858000"/>
              <a:gd name="connsiteX7" fmla="*/ 4560521 w 4560521"/>
              <a:gd name="connsiteY7" fmla="*/ 6858000 h 6858000"/>
              <a:gd name="connsiteX8" fmla="*/ 1963120 w 4560521"/>
              <a:gd name="connsiteY8" fmla="*/ 6858000 h 6858000"/>
              <a:gd name="connsiteX9" fmla="*/ 1864715 w 4560521"/>
              <a:gd name="connsiteY9" fmla="*/ 6788668 h 6858000"/>
              <a:gd name="connsiteX10" fmla="*/ 6401 w 4560521"/>
              <a:gd name="connsiteY10" fmla="*/ 3329203 h 6858000"/>
              <a:gd name="connsiteX11" fmla="*/ 1038826 w 4560521"/>
              <a:gd name="connsiteY11" fmla="*/ 1760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60521" h="6858000">
                <a:moveTo>
                  <a:pt x="1191770" y="0"/>
                </a:moveTo>
                <a:lnTo>
                  <a:pt x="4560521" y="0"/>
                </a:lnTo>
                <a:lnTo>
                  <a:pt x="4560521" y="567377"/>
                </a:lnTo>
                <a:lnTo>
                  <a:pt x="4471124" y="567539"/>
                </a:lnTo>
                <a:cubicBezTo>
                  <a:pt x="3078714" y="640386"/>
                  <a:pt x="2008999" y="1828211"/>
                  <a:pt x="2081845" y="3220620"/>
                </a:cubicBezTo>
                <a:cubicBezTo>
                  <a:pt x="2150139" y="4526006"/>
                  <a:pt x="3198394" y="5547772"/>
                  <a:pt x="4476469" y="5610370"/>
                </a:cubicBezTo>
                <a:lnTo>
                  <a:pt x="4560521" y="5610217"/>
                </a:lnTo>
                <a:lnTo>
                  <a:pt x="4560521" y="6858000"/>
                </a:lnTo>
                <a:lnTo>
                  <a:pt x="1963120" y="6858000"/>
                </a:lnTo>
                <a:lnTo>
                  <a:pt x="1864715" y="6788668"/>
                </a:lnTo>
                <a:cubicBezTo>
                  <a:pt x="799020" y="5999026"/>
                  <a:pt x="81110" y="4757190"/>
                  <a:pt x="6401" y="3329203"/>
                </a:cubicBezTo>
                <a:cubicBezTo>
                  <a:pt x="-55855" y="2139213"/>
                  <a:pt x="339606" y="1031180"/>
                  <a:pt x="1038826" y="176063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9000"/>
                </a:schemeClr>
              </a:gs>
              <a:gs pos="84000">
                <a:srgbClr val="092880">
                  <a:alpha val="50000"/>
                </a:srgbClr>
              </a:gs>
            </a:gsLst>
            <a:lin ang="545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ïṥļíḍê"/>
          <p:cNvSpPr>
            <a:spLocks noChangeAspect="1"/>
          </p:cNvSpPr>
          <p:nvPr/>
        </p:nvSpPr>
        <p:spPr>
          <a:xfrm flipH="1">
            <a:off x="10702925" y="-615950"/>
            <a:ext cx="2038985" cy="2037080"/>
          </a:xfrm>
          <a:prstGeom prst="donut">
            <a:avLst>
              <a:gd name="adj" fmla="val 21510"/>
            </a:avLst>
          </a:prstGeom>
          <a:gradFill>
            <a:gsLst>
              <a:gs pos="0">
                <a:schemeClr val="bg1">
                  <a:alpha val="51000"/>
                </a:schemeClr>
              </a:gs>
              <a:gs pos="100000">
                <a:srgbClr val="092880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922655" y="1410970"/>
            <a:ext cx="10347325" cy="4984750"/>
            <a:chOff x="1453" y="2639"/>
            <a:chExt cx="16295" cy="7850"/>
          </a:xfrm>
        </p:grpSpPr>
        <p:sp>
          <p:nvSpPr>
            <p:cNvPr id="35" name="矩形 34"/>
            <p:cNvSpPr/>
            <p:nvPr/>
          </p:nvSpPr>
          <p:spPr>
            <a:xfrm>
              <a:off x="1453" y="2639"/>
              <a:ext cx="16295" cy="7725"/>
            </a:xfrm>
            <a:prstGeom prst="rect">
              <a:avLst/>
            </a:prstGeom>
            <a:gradFill>
              <a:gsLst>
                <a:gs pos="0">
                  <a:schemeClr val="bg1">
                    <a:alpha val="10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1453" y="2639"/>
              <a:ext cx="16295" cy="138"/>
            </a:xfrm>
            <a:prstGeom prst="rect">
              <a:avLst/>
            </a:prstGeom>
            <a:solidFill>
              <a:srgbClr val="092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1453" y="10351"/>
              <a:ext cx="16295" cy="1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4" name="同侧圆角矩形 63"/>
            <p:cNvSpPr/>
            <p:nvPr/>
          </p:nvSpPr>
          <p:spPr>
            <a:xfrm>
              <a:off x="3280" y="10090"/>
              <a:ext cx="12642" cy="275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412875" y="607060"/>
            <a:ext cx="9366885" cy="794385"/>
            <a:chOff x="2028" y="1388"/>
            <a:chExt cx="14751" cy="1251"/>
          </a:xfrm>
        </p:grpSpPr>
        <p:sp>
          <p:nvSpPr>
            <p:cNvPr id="62" name="同侧圆角矩形 61"/>
            <p:cNvSpPr/>
            <p:nvPr/>
          </p:nvSpPr>
          <p:spPr>
            <a:xfrm flipH="1">
              <a:off x="2028" y="1388"/>
              <a:ext cx="14751" cy="1251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083" y="1466"/>
              <a:ext cx="13022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第五条 促进质量提升部分（共</a:t>
              </a:r>
              <a:r>
                <a:rPr lang="en-US" altLang="zh-CN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款）</a:t>
              </a:r>
              <a:endParaRPr lang="zh-CN" altLang="en-US" sz="4000" b="1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362710" y="2424430"/>
            <a:ext cx="9466555" cy="3503295"/>
            <a:chOff x="9667" y="4052"/>
            <a:chExt cx="7309" cy="5517"/>
          </a:xfrm>
        </p:grpSpPr>
        <p:sp>
          <p:nvSpPr>
            <p:cNvPr id="10" name="矩形 9"/>
            <p:cNvSpPr/>
            <p:nvPr/>
          </p:nvSpPr>
          <p:spPr>
            <a:xfrm>
              <a:off x="9667" y="4270"/>
              <a:ext cx="7309" cy="52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9706" y="4052"/>
              <a:ext cx="7232" cy="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13222" y="3225389"/>
            <a:ext cx="7128350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1</a:t>
            </a:r>
            <a:r>
              <a:rPr lang="zh-CN" altLang="en-US" sz="28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、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支持质量基础设施建设；</a:t>
            </a:r>
            <a:endParaRPr lang="en-US" altLang="zh-CN" sz="2800" b="1" dirty="0" smtClean="0">
              <a:latin typeface="仿宋" panose="02010609060101010101" charset="-122"/>
              <a:ea typeface="仿宋" panose="02010609060101010101" charset="-122"/>
              <a:cs typeface="微软雅黑" panose="020B0503020204020204" charset="-122"/>
            </a:endParaRPr>
          </a:p>
          <a:p>
            <a:r>
              <a:rPr lang="en-US" altLang="zh-CN" sz="28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2</a:t>
            </a:r>
            <a:r>
              <a:rPr lang="zh-CN" altLang="en-US" sz="28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、支持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“上海品牌”认证；</a:t>
            </a:r>
            <a:endParaRPr lang="en-US" altLang="zh-CN" sz="2800" b="1" dirty="0" smtClean="0">
              <a:latin typeface="仿宋" panose="02010609060101010101" charset="-122"/>
              <a:ea typeface="仿宋" panose="02010609060101010101" charset="-122"/>
              <a:cs typeface="微软雅黑" panose="020B0503020204020204" charset="-122"/>
            </a:endParaRPr>
          </a:p>
          <a:p>
            <a:r>
              <a:rPr lang="en-US" altLang="zh-CN" sz="28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3</a:t>
            </a:r>
            <a:r>
              <a:rPr lang="zh-CN" altLang="en-US" sz="28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、支持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先进质量管理经验成果；</a:t>
            </a:r>
            <a:endParaRPr lang="en-US" altLang="zh-CN" sz="2800" b="1" dirty="0" smtClean="0">
              <a:latin typeface="仿宋" panose="02010609060101010101" charset="-122"/>
              <a:ea typeface="仿宋" panose="02010609060101010101" charset="-122"/>
              <a:cs typeface="微软雅黑" panose="020B0503020204020204" charset="-122"/>
            </a:endParaRPr>
          </a:p>
          <a:p>
            <a:r>
              <a:rPr lang="en-US" altLang="zh-CN" sz="28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4</a:t>
            </a:r>
            <a:r>
              <a:rPr lang="zh-CN" altLang="en-US" sz="2800" b="1" dirty="0" smtClean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、支持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</a:rPr>
              <a:t>先进产品和服务认证。</a:t>
            </a:r>
            <a:endParaRPr lang="en-US" altLang="zh-CN" sz="2800" b="1" dirty="0" smtClean="0">
              <a:latin typeface="仿宋" panose="02010609060101010101" charset="-122"/>
              <a:ea typeface="仿宋" panose="02010609060101010101" charset="-122"/>
              <a:cs typeface="微软雅黑" panose="020B0503020204020204" charset="-122"/>
            </a:endParaRPr>
          </a:p>
          <a:p>
            <a:endParaRPr lang="zh-CN" altLang="en-US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9" name="文本框 47"/>
          <p:cNvSpPr txBox="1"/>
          <p:nvPr>
            <p:custDataLst>
              <p:tags r:id="rId1"/>
            </p:custDataLst>
          </p:nvPr>
        </p:nvSpPr>
        <p:spPr>
          <a:xfrm>
            <a:off x="1362710" y="1605507"/>
            <a:ext cx="94672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3600" b="1" dirty="0">
                <a:solidFill>
                  <a:srgbClr val="0928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扶持类别与标准</a:t>
            </a:r>
            <a:r>
              <a:rPr b="1" dirty="0">
                <a:solidFill>
                  <a:srgbClr val="B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/>
            </a:r>
            <a:br>
              <a:rPr b="1" dirty="0">
                <a:solidFill>
                  <a:srgbClr val="B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800" b="1" dirty="0">
                <a:solidFill>
                  <a:srgbClr val="0928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促进质量提升（</a:t>
            </a:r>
            <a:r>
              <a:rPr lang="en-US" altLang="zh-CN" sz="2800" b="1" dirty="0">
                <a:solidFill>
                  <a:srgbClr val="0928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800" b="1" dirty="0">
                <a:solidFill>
                  <a:srgbClr val="0928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个方面，质量发展</a:t>
            </a:r>
            <a:r>
              <a:rPr lang="zh-CN" altLang="en-US" sz="2800" b="1" dirty="0" smtClean="0">
                <a:solidFill>
                  <a:srgbClr val="0928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科和计量</a:t>
            </a:r>
            <a:r>
              <a:rPr lang="zh-CN" altLang="en-US" sz="2800" b="1" dirty="0">
                <a:solidFill>
                  <a:srgbClr val="0928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认证科</a:t>
            </a:r>
            <a:r>
              <a:rPr lang="zh-CN" altLang="en-US" sz="2800" b="1" dirty="0" smtClean="0">
                <a:solidFill>
                  <a:srgbClr val="0928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800" b="1" dirty="0" smtClean="0">
                <a:solidFill>
                  <a:srgbClr val="09287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sz="2800" b="1" dirty="0" smtClean="0">
              <a:solidFill>
                <a:srgbClr val="09287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îṥļiḑê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0">
                <a:srgbClr val="8A0000"/>
              </a:gs>
              <a:gs pos="27000">
                <a:srgbClr val="092880">
                  <a:alpha val="92000"/>
                </a:srgbClr>
              </a:gs>
              <a:gs pos="7000">
                <a:srgbClr val="092579">
                  <a:alpha val="100000"/>
                </a:srgbClr>
              </a:gs>
              <a:gs pos="66000">
                <a:srgbClr val="C00000">
                  <a:alpha val="9500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îŝľíďê"/>
          <p:cNvSpPr/>
          <p:nvPr/>
        </p:nvSpPr>
        <p:spPr>
          <a:xfrm flipH="1">
            <a:off x="632" y="0"/>
            <a:ext cx="12192000" cy="6858000"/>
          </a:xfrm>
          <a:prstGeom prst="rect">
            <a:avLst/>
          </a:prstGeom>
          <a:blipFill dpi="0" rotWithShape="0">
            <a:blip r:embed="rId3">
              <a:alphaModFix amt="10000"/>
            </a:blip>
            <a:srcRect/>
            <a:stretch>
              <a:fillRect t="-9458" b="-906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任意多边形: 形状 29"/>
          <p:cNvSpPr/>
          <p:nvPr/>
        </p:nvSpPr>
        <p:spPr>
          <a:xfrm flipH="1" flipV="1">
            <a:off x="0" y="0"/>
            <a:ext cx="4560521" cy="6858000"/>
          </a:xfrm>
          <a:custGeom>
            <a:avLst/>
            <a:gdLst>
              <a:gd name="connsiteX0" fmla="*/ 1191770 w 4560521"/>
              <a:gd name="connsiteY0" fmla="*/ 0 h 6858000"/>
              <a:gd name="connsiteX1" fmla="*/ 4560521 w 4560521"/>
              <a:gd name="connsiteY1" fmla="*/ 0 h 6858000"/>
              <a:gd name="connsiteX2" fmla="*/ 4560521 w 4560521"/>
              <a:gd name="connsiteY2" fmla="*/ 567377 h 6858000"/>
              <a:gd name="connsiteX3" fmla="*/ 4471124 w 4560521"/>
              <a:gd name="connsiteY3" fmla="*/ 567539 h 6858000"/>
              <a:gd name="connsiteX4" fmla="*/ 2081845 w 4560521"/>
              <a:gd name="connsiteY4" fmla="*/ 3220620 h 6858000"/>
              <a:gd name="connsiteX5" fmla="*/ 4476469 w 4560521"/>
              <a:gd name="connsiteY5" fmla="*/ 5610370 h 6858000"/>
              <a:gd name="connsiteX6" fmla="*/ 4560521 w 4560521"/>
              <a:gd name="connsiteY6" fmla="*/ 5610217 h 6858000"/>
              <a:gd name="connsiteX7" fmla="*/ 4560521 w 4560521"/>
              <a:gd name="connsiteY7" fmla="*/ 6858000 h 6858000"/>
              <a:gd name="connsiteX8" fmla="*/ 1963120 w 4560521"/>
              <a:gd name="connsiteY8" fmla="*/ 6858000 h 6858000"/>
              <a:gd name="connsiteX9" fmla="*/ 1864715 w 4560521"/>
              <a:gd name="connsiteY9" fmla="*/ 6788668 h 6858000"/>
              <a:gd name="connsiteX10" fmla="*/ 6401 w 4560521"/>
              <a:gd name="connsiteY10" fmla="*/ 3329203 h 6858000"/>
              <a:gd name="connsiteX11" fmla="*/ 1038826 w 4560521"/>
              <a:gd name="connsiteY11" fmla="*/ 1760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60521" h="6858000">
                <a:moveTo>
                  <a:pt x="1191770" y="0"/>
                </a:moveTo>
                <a:lnTo>
                  <a:pt x="4560521" y="0"/>
                </a:lnTo>
                <a:lnTo>
                  <a:pt x="4560521" y="567377"/>
                </a:lnTo>
                <a:lnTo>
                  <a:pt x="4471124" y="567539"/>
                </a:lnTo>
                <a:cubicBezTo>
                  <a:pt x="3078714" y="640386"/>
                  <a:pt x="2008999" y="1828211"/>
                  <a:pt x="2081845" y="3220620"/>
                </a:cubicBezTo>
                <a:cubicBezTo>
                  <a:pt x="2150139" y="4526006"/>
                  <a:pt x="3198394" y="5547772"/>
                  <a:pt x="4476469" y="5610370"/>
                </a:cubicBezTo>
                <a:lnTo>
                  <a:pt x="4560521" y="5610217"/>
                </a:lnTo>
                <a:lnTo>
                  <a:pt x="4560521" y="6858000"/>
                </a:lnTo>
                <a:lnTo>
                  <a:pt x="1963120" y="6858000"/>
                </a:lnTo>
                <a:lnTo>
                  <a:pt x="1864715" y="6788668"/>
                </a:lnTo>
                <a:cubicBezTo>
                  <a:pt x="799020" y="5999026"/>
                  <a:pt x="81110" y="4757190"/>
                  <a:pt x="6401" y="3329203"/>
                </a:cubicBezTo>
                <a:cubicBezTo>
                  <a:pt x="-55855" y="2139213"/>
                  <a:pt x="339606" y="1031180"/>
                  <a:pt x="1038826" y="176063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9000"/>
                </a:schemeClr>
              </a:gs>
              <a:gs pos="84000">
                <a:srgbClr val="092880">
                  <a:alpha val="50000"/>
                </a:srgbClr>
              </a:gs>
            </a:gsLst>
            <a:lin ang="545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ïṥļíḍê"/>
          <p:cNvSpPr>
            <a:spLocks noChangeAspect="1"/>
          </p:cNvSpPr>
          <p:nvPr/>
        </p:nvSpPr>
        <p:spPr>
          <a:xfrm flipH="1">
            <a:off x="10702925" y="-615950"/>
            <a:ext cx="2038985" cy="2037080"/>
          </a:xfrm>
          <a:prstGeom prst="donut">
            <a:avLst>
              <a:gd name="adj" fmla="val 21510"/>
            </a:avLst>
          </a:prstGeom>
          <a:gradFill>
            <a:gsLst>
              <a:gs pos="0">
                <a:schemeClr val="bg1">
                  <a:alpha val="51000"/>
                </a:schemeClr>
              </a:gs>
              <a:gs pos="100000">
                <a:srgbClr val="092880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922655" y="1401445"/>
            <a:ext cx="10347325" cy="4984750"/>
            <a:chOff x="1453" y="2639"/>
            <a:chExt cx="16295" cy="7850"/>
          </a:xfrm>
        </p:grpSpPr>
        <p:sp>
          <p:nvSpPr>
            <p:cNvPr id="35" name="矩形 34"/>
            <p:cNvSpPr/>
            <p:nvPr/>
          </p:nvSpPr>
          <p:spPr>
            <a:xfrm>
              <a:off x="1453" y="2639"/>
              <a:ext cx="16295" cy="7725"/>
            </a:xfrm>
            <a:prstGeom prst="rect">
              <a:avLst/>
            </a:prstGeom>
            <a:gradFill>
              <a:gsLst>
                <a:gs pos="0">
                  <a:schemeClr val="bg1">
                    <a:alpha val="10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1453" y="2639"/>
              <a:ext cx="16295" cy="138"/>
            </a:xfrm>
            <a:prstGeom prst="rect">
              <a:avLst/>
            </a:prstGeom>
            <a:solidFill>
              <a:srgbClr val="092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1453" y="10351"/>
              <a:ext cx="16295" cy="1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4" name="同侧圆角矩形 63"/>
            <p:cNvSpPr/>
            <p:nvPr/>
          </p:nvSpPr>
          <p:spPr>
            <a:xfrm>
              <a:off x="3280" y="10090"/>
              <a:ext cx="12642" cy="275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412875" y="607060"/>
            <a:ext cx="9366885" cy="794385"/>
            <a:chOff x="2028" y="1388"/>
            <a:chExt cx="14751" cy="1251"/>
          </a:xfrm>
        </p:grpSpPr>
        <p:sp>
          <p:nvSpPr>
            <p:cNvPr id="62" name="同侧圆角矩形 61"/>
            <p:cNvSpPr/>
            <p:nvPr/>
          </p:nvSpPr>
          <p:spPr>
            <a:xfrm flipH="1">
              <a:off x="2028" y="1388"/>
              <a:ext cx="14751" cy="1251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083" y="1466"/>
              <a:ext cx="13022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第五条 促进质量提升部分（共</a:t>
              </a:r>
              <a:r>
                <a:rPr lang="en-US" altLang="zh-CN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款）</a:t>
              </a:r>
              <a:endParaRPr lang="zh-CN" altLang="en-US" sz="4000" b="1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362710" y="1635125"/>
            <a:ext cx="9467850" cy="4173855"/>
            <a:chOff x="9667" y="2809"/>
            <a:chExt cx="7310" cy="6573"/>
          </a:xfrm>
        </p:grpSpPr>
        <p:sp>
          <p:nvSpPr>
            <p:cNvPr id="6" name="矩形 5"/>
            <p:cNvSpPr/>
            <p:nvPr/>
          </p:nvSpPr>
          <p:spPr>
            <a:xfrm>
              <a:off x="9669" y="2809"/>
              <a:ext cx="7308" cy="1151"/>
            </a:xfrm>
            <a:prstGeom prst="rect">
              <a:avLst/>
            </a:prstGeom>
            <a:solidFill>
              <a:srgbClr val="B00000"/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sz="32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（</a:t>
              </a:r>
              <a:r>
                <a:rPr lang="en-US" altLang="zh-CN" sz="32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</a:t>
              </a:r>
              <a:r>
                <a:rPr lang="zh-CN" sz="32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）</a:t>
              </a:r>
              <a:r>
                <a:rPr sz="3200" b="1" dirty="0" err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支持质量基础设施建设</a:t>
              </a:r>
              <a:endParaRPr lang="zh-CN" altLang="en-US" sz="3200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9667" y="3957"/>
              <a:ext cx="7309" cy="54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1"/>
              </p:custDataLst>
            </p:nvPr>
          </p:nvSpPr>
          <p:spPr>
            <a:xfrm>
              <a:off x="9706" y="4052"/>
              <a:ext cx="7232" cy="4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sz="20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对成功创建国家级</a:t>
              </a:r>
              <a:r>
                <a:rPr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、市级</a:t>
              </a:r>
              <a:r>
                <a:rPr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质量品牌提升示范区</a:t>
              </a:r>
              <a:r>
                <a:rPr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（示范试点项目）并通过验收评估的单位，分别给予</a:t>
              </a:r>
              <a:r>
                <a:rPr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100</a:t>
              </a:r>
              <a:r>
                <a:rPr sz="20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</a:t>
              </a:r>
              <a:r>
                <a:rPr lang="zh-CN" altLang="en-US" sz="20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元</a:t>
              </a:r>
              <a:r>
                <a:rPr sz="20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、</a:t>
              </a:r>
              <a:r>
                <a:rPr sz="20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80</a:t>
              </a:r>
              <a:r>
                <a:rPr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万元</a:t>
              </a:r>
              <a:r>
                <a:rPr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一次性扶持</a:t>
              </a:r>
              <a:r>
                <a:rPr sz="20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  <a:endParaRPr 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0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sz="20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对成功创建</a:t>
              </a:r>
              <a:r>
                <a:rPr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长三角质量提升示范试点项目</a:t>
              </a:r>
              <a:r>
                <a:rPr sz="20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并通过验收评估后</a:t>
              </a:r>
              <a:r>
                <a:rPr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，给予牵头承建单位</a:t>
              </a:r>
              <a:r>
                <a:rPr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30万元</a:t>
              </a:r>
              <a:r>
                <a:rPr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一次性扶持</a:t>
              </a:r>
              <a:r>
                <a:rPr sz="20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  <a:endParaRPr 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0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sz="20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对成功创建国家级</a:t>
              </a:r>
              <a:r>
                <a:rPr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、市级、区级“质量基础设施‘一站式’服务试点”项目并通过验收评估的单位，分别给予</a:t>
              </a:r>
              <a:r>
                <a:rPr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80万元</a:t>
              </a:r>
              <a:r>
                <a:rPr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、</a:t>
              </a:r>
              <a:r>
                <a:rPr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40万元</a:t>
              </a:r>
              <a:r>
                <a:rPr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、</a:t>
              </a:r>
              <a:r>
                <a:rPr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20万元</a:t>
              </a:r>
              <a:r>
                <a:rPr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一次性扶持。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922655" y="6386195"/>
            <a:ext cx="8488680" cy="450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咨询电话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39258029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区市场局 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质量发展科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）邮箱：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shqpzlk@163.com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îṥļiḑê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0">
                <a:srgbClr val="8A0000"/>
              </a:gs>
              <a:gs pos="27000">
                <a:srgbClr val="092880">
                  <a:alpha val="92000"/>
                </a:srgbClr>
              </a:gs>
              <a:gs pos="7000">
                <a:srgbClr val="092579">
                  <a:alpha val="100000"/>
                </a:srgbClr>
              </a:gs>
              <a:gs pos="66000">
                <a:srgbClr val="C00000">
                  <a:alpha val="9500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îŝľíďê"/>
          <p:cNvSpPr/>
          <p:nvPr/>
        </p:nvSpPr>
        <p:spPr>
          <a:xfrm flipH="1">
            <a:off x="632" y="0"/>
            <a:ext cx="12192000" cy="6858000"/>
          </a:xfrm>
          <a:prstGeom prst="rect">
            <a:avLst/>
          </a:prstGeom>
          <a:blipFill dpi="0" rotWithShape="0">
            <a:blip r:embed="rId3">
              <a:alphaModFix amt="10000"/>
            </a:blip>
            <a:srcRect/>
            <a:stretch>
              <a:fillRect t="-9458" b="-906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任意多边形: 形状 29"/>
          <p:cNvSpPr/>
          <p:nvPr/>
        </p:nvSpPr>
        <p:spPr>
          <a:xfrm flipH="1" flipV="1">
            <a:off x="0" y="0"/>
            <a:ext cx="4560521" cy="6858000"/>
          </a:xfrm>
          <a:custGeom>
            <a:avLst/>
            <a:gdLst>
              <a:gd name="connsiteX0" fmla="*/ 1191770 w 4560521"/>
              <a:gd name="connsiteY0" fmla="*/ 0 h 6858000"/>
              <a:gd name="connsiteX1" fmla="*/ 4560521 w 4560521"/>
              <a:gd name="connsiteY1" fmla="*/ 0 h 6858000"/>
              <a:gd name="connsiteX2" fmla="*/ 4560521 w 4560521"/>
              <a:gd name="connsiteY2" fmla="*/ 567377 h 6858000"/>
              <a:gd name="connsiteX3" fmla="*/ 4471124 w 4560521"/>
              <a:gd name="connsiteY3" fmla="*/ 567539 h 6858000"/>
              <a:gd name="connsiteX4" fmla="*/ 2081845 w 4560521"/>
              <a:gd name="connsiteY4" fmla="*/ 3220620 h 6858000"/>
              <a:gd name="connsiteX5" fmla="*/ 4476469 w 4560521"/>
              <a:gd name="connsiteY5" fmla="*/ 5610370 h 6858000"/>
              <a:gd name="connsiteX6" fmla="*/ 4560521 w 4560521"/>
              <a:gd name="connsiteY6" fmla="*/ 5610217 h 6858000"/>
              <a:gd name="connsiteX7" fmla="*/ 4560521 w 4560521"/>
              <a:gd name="connsiteY7" fmla="*/ 6858000 h 6858000"/>
              <a:gd name="connsiteX8" fmla="*/ 1963120 w 4560521"/>
              <a:gd name="connsiteY8" fmla="*/ 6858000 h 6858000"/>
              <a:gd name="connsiteX9" fmla="*/ 1864715 w 4560521"/>
              <a:gd name="connsiteY9" fmla="*/ 6788668 h 6858000"/>
              <a:gd name="connsiteX10" fmla="*/ 6401 w 4560521"/>
              <a:gd name="connsiteY10" fmla="*/ 3329203 h 6858000"/>
              <a:gd name="connsiteX11" fmla="*/ 1038826 w 4560521"/>
              <a:gd name="connsiteY11" fmla="*/ 1760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60521" h="6858000">
                <a:moveTo>
                  <a:pt x="1191770" y="0"/>
                </a:moveTo>
                <a:lnTo>
                  <a:pt x="4560521" y="0"/>
                </a:lnTo>
                <a:lnTo>
                  <a:pt x="4560521" y="567377"/>
                </a:lnTo>
                <a:lnTo>
                  <a:pt x="4471124" y="567539"/>
                </a:lnTo>
                <a:cubicBezTo>
                  <a:pt x="3078714" y="640386"/>
                  <a:pt x="2008999" y="1828211"/>
                  <a:pt x="2081845" y="3220620"/>
                </a:cubicBezTo>
                <a:cubicBezTo>
                  <a:pt x="2150139" y="4526006"/>
                  <a:pt x="3198394" y="5547772"/>
                  <a:pt x="4476469" y="5610370"/>
                </a:cubicBezTo>
                <a:lnTo>
                  <a:pt x="4560521" y="5610217"/>
                </a:lnTo>
                <a:lnTo>
                  <a:pt x="4560521" y="6858000"/>
                </a:lnTo>
                <a:lnTo>
                  <a:pt x="1963120" y="6858000"/>
                </a:lnTo>
                <a:lnTo>
                  <a:pt x="1864715" y="6788668"/>
                </a:lnTo>
                <a:cubicBezTo>
                  <a:pt x="799020" y="5999026"/>
                  <a:pt x="81110" y="4757190"/>
                  <a:pt x="6401" y="3329203"/>
                </a:cubicBezTo>
                <a:cubicBezTo>
                  <a:pt x="-55855" y="2139213"/>
                  <a:pt x="339606" y="1031180"/>
                  <a:pt x="1038826" y="176063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9000"/>
                </a:schemeClr>
              </a:gs>
              <a:gs pos="84000">
                <a:srgbClr val="092880">
                  <a:alpha val="50000"/>
                </a:srgbClr>
              </a:gs>
            </a:gsLst>
            <a:lin ang="545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ïṥļíḍê"/>
          <p:cNvSpPr>
            <a:spLocks noChangeAspect="1"/>
          </p:cNvSpPr>
          <p:nvPr/>
        </p:nvSpPr>
        <p:spPr>
          <a:xfrm flipH="1">
            <a:off x="10702925" y="-615950"/>
            <a:ext cx="2038985" cy="2037080"/>
          </a:xfrm>
          <a:prstGeom prst="donut">
            <a:avLst>
              <a:gd name="adj" fmla="val 21510"/>
            </a:avLst>
          </a:prstGeom>
          <a:gradFill>
            <a:gsLst>
              <a:gs pos="0">
                <a:schemeClr val="bg1">
                  <a:alpha val="51000"/>
                </a:schemeClr>
              </a:gs>
              <a:gs pos="100000">
                <a:srgbClr val="092880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922655" y="1401445"/>
            <a:ext cx="10347325" cy="4984750"/>
            <a:chOff x="1453" y="2639"/>
            <a:chExt cx="16295" cy="7850"/>
          </a:xfrm>
        </p:grpSpPr>
        <p:sp>
          <p:nvSpPr>
            <p:cNvPr id="35" name="矩形 34"/>
            <p:cNvSpPr/>
            <p:nvPr/>
          </p:nvSpPr>
          <p:spPr>
            <a:xfrm>
              <a:off x="1453" y="2639"/>
              <a:ext cx="16295" cy="7725"/>
            </a:xfrm>
            <a:prstGeom prst="rect">
              <a:avLst/>
            </a:prstGeom>
            <a:gradFill>
              <a:gsLst>
                <a:gs pos="0">
                  <a:schemeClr val="bg1">
                    <a:alpha val="10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1453" y="2639"/>
              <a:ext cx="16295" cy="138"/>
            </a:xfrm>
            <a:prstGeom prst="rect">
              <a:avLst/>
            </a:prstGeom>
            <a:solidFill>
              <a:srgbClr val="092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1453" y="10351"/>
              <a:ext cx="16295" cy="1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4" name="同侧圆角矩形 63"/>
            <p:cNvSpPr/>
            <p:nvPr/>
          </p:nvSpPr>
          <p:spPr>
            <a:xfrm>
              <a:off x="3280" y="10090"/>
              <a:ext cx="12642" cy="275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412875" y="607060"/>
            <a:ext cx="9366885" cy="794385"/>
            <a:chOff x="2028" y="1388"/>
            <a:chExt cx="14751" cy="1251"/>
          </a:xfrm>
        </p:grpSpPr>
        <p:sp>
          <p:nvSpPr>
            <p:cNvPr id="62" name="同侧圆角矩形 61"/>
            <p:cNvSpPr/>
            <p:nvPr/>
          </p:nvSpPr>
          <p:spPr>
            <a:xfrm flipH="1">
              <a:off x="2028" y="1388"/>
              <a:ext cx="14751" cy="1251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083" y="1466"/>
              <a:ext cx="13022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第五条 促进质量提升部分（共</a:t>
              </a:r>
              <a:r>
                <a:rPr lang="en-US" altLang="zh-CN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款）</a:t>
              </a:r>
              <a:endParaRPr lang="zh-CN" altLang="en-US" sz="4000" b="1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362710" y="1635125"/>
            <a:ext cx="9467850" cy="4173855"/>
            <a:chOff x="9667" y="2809"/>
            <a:chExt cx="7310" cy="6573"/>
          </a:xfrm>
        </p:grpSpPr>
        <p:sp>
          <p:nvSpPr>
            <p:cNvPr id="6" name="矩形 5"/>
            <p:cNvSpPr/>
            <p:nvPr/>
          </p:nvSpPr>
          <p:spPr>
            <a:xfrm>
              <a:off x="9669" y="2809"/>
              <a:ext cx="7308" cy="1151"/>
            </a:xfrm>
            <a:prstGeom prst="rect">
              <a:avLst/>
            </a:prstGeom>
            <a:solidFill>
              <a:srgbClr val="B00000"/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sz="32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（</a:t>
              </a:r>
              <a:r>
                <a:rPr lang="en-US" altLang="zh-CN" sz="32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</a:t>
              </a:r>
              <a:r>
                <a:rPr lang="zh-CN" sz="32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）</a:t>
              </a:r>
              <a:r>
                <a:rPr sz="3200" b="1" dirty="0" err="1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支持</a:t>
              </a:r>
              <a:r>
                <a:rPr lang="zh-CN" altLang="en-US" sz="32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“上海品牌”认证</a:t>
              </a:r>
              <a:endParaRPr lang="zh-CN" altLang="en-US" sz="3200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9667" y="3957"/>
              <a:ext cx="7309" cy="54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1"/>
              </p:custDataLst>
            </p:nvPr>
          </p:nvSpPr>
          <p:spPr>
            <a:xfrm>
              <a:off x="10121" y="4611"/>
              <a:ext cx="3469" cy="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20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lang="zh-CN" altLang="zh-CN" sz="20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对</a:t>
              </a:r>
              <a:r>
                <a:rPr lang="zh-CN" altLang="zh-CN"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首次通过“上海品牌”认证</a:t>
              </a:r>
              <a:r>
                <a:rPr lang="zh-CN" altLang="zh-CN"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的单位，给予</a:t>
              </a:r>
              <a:r>
                <a:rPr lang="en-US" altLang="zh-CN"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30</a:t>
              </a:r>
              <a:r>
                <a:rPr lang="zh-CN" altLang="zh-CN"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万元</a:t>
              </a:r>
              <a:r>
                <a:rPr lang="zh-CN" altLang="zh-CN"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的一次性扶持</a:t>
              </a:r>
              <a:r>
                <a:rPr lang="zh-CN" altLang="zh-CN" sz="20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  <a:endPara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20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lang="zh-CN" altLang="zh-CN" sz="20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有效</a:t>
              </a:r>
              <a:r>
                <a:rPr lang="zh-CN" altLang="zh-CN"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期满</a:t>
              </a:r>
              <a:r>
                <a:rPr lang="zh-CN" altLang="zh-CN"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复评成功</a:t>
              </a:r>
              <a:r>
                <a:rPr lang="zh-CN" altLang="zh-CN"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的，每次给予</a:t>
              </a:r>
              <a:r>
                <a:rPr lang="en-US" altLang="zh-CN"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r>
                <a:rPr lang="zh-CN" altLang="zh-CN"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万元</a:t>
              </a:r>
              <a:r>
                <a:rPr lang="zh-CN" altLang="zh-CN" sz="20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扶持</a:t>
              </a:r>
              <a:r>
                <a:rPr lang="zh-CN" altLang="en-US" sz="20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  <a:endParaRPr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9218" name="Picture 2" descr="C:\Users\1\Documents\WeChat Files\arenren\FileStorage\Temp\489e788c18dd7d81e55e5935580f2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99" y="1717852"/>
            <a:ext cx="2873193" cy="4062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922655" y="6386195"/>
            <a:ext cx="9429115" cy="450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咨询电话：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33862137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（区市场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局 </a:t>
            </a:r>
            <a:r>
              <a:rPr lang="zh-CN" altLang="en-US" b="1" dirty="0" smtClean="0"/>
              <a:t>计量</a:t>
            </a:r>
            <a:r>
              <a:rPr lang="zh-CN" altLang="en-US" b="1" dirty="0" smtClean="0"/>
              <a:t>和认证认可监督管理科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邮箱：shqpjlk@163.com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îṥļiḑê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0">
                <a:srgbClr val="8A0000"/>
              </a:gs>
              <a:gs pos="27000">
                <a:srgbClr val="092880">
                  <a:alpha val="92000"/>
                </a:srgbClr>
              </a:gs>
              <a:gs pos="7000">
                <a:srgbClr val="092579">
                  <a:alpha val="100000"/>
                </a:srgbClr>
              </a:gs>
              <a:gs pos="66000">
                <a:srgbClr val="C00000">
                  <a:alpha val="9500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îŝľíďê"/>
          <p:cNvSpPr/>
          <p:nvPr/>
        </p:nvSpPr>
        <p:spPr>
          <a:xfrm flipH="1">
            <a:off x="632" y="0"/>
            <a:ext cx="12192000" cy="6858000"/>
          </a:xfrm>
          <a:prstGeom prst="rect">
            <a:avLst/>
          </a:prstGeom>
          <a:blipFill dpi="0" rotWithShape="0">
            <a:blip r:embed="rId3">
              <a:alphaModFix amt="10000"/>
            </a:blip>
            <a:srcRect/>
            <a:stretch>
              <a:fillRect t="-9458" b="-906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任意多边形: 形状 29"/>
          <p:cNvSpPr/>
          <p:nvPr/>
        </p:nvSpPr>
        <p:spPr>
          <a:xfrm flipH="1" flipV="1">
            <a:off x="0" y="0"/>
            <a:ext cx="4560521" cy="6858000"/>
          </a:xfrm>
          <a:custGeom>
            <a:avLst/>
            <a:gdLst>
              <a:gd name="connsiteX0" fmla="*/ 1191770 w 4560521"/>
              <a:gd name="connsiteY0" fmla="*/ 0 h 6858000"/>
              <a:gd name="connsiteX1" fmla="*/ 4560521 w 4560521"/>
              <a:gd name="connsiteY1" fmla="*/ 0 h 6858000"/>
              <a:gd name="connsiteX2" fmla="*/ 4560521 w 4560521"/>
              <a:gd name="connsiteY2" fmla="*/ 567377 h 6858000"/>
              <a:gd name="connsiteX3" fmla="*/ 4471124 w 4560521"/>
              <a:gd name="connsiteY3" fmla="*/ 567539 h 6858000"/>
              <a:gd name="connsiteX4" fmla="*/ 2081845 w 4560521"/>
              <a:gd name="connsiteY4" fmla="*/ 3220620 h 6858000"/>
              <a:gd name="connsiteX5" fmla="*/ 4476469 w 4560521"/>
              <a:gd name="connsiteY5" fmla="*/ 5610370 h 6858000"/>
              <a:gd name="connsiteX6" fmla="*/ 4560521 w 4560521"/>
              <a:gd name="connsiteY6" fmla="*/ 5610217 h 6858000"/>
              <a:gd name="connsiteX7" fmla="*/ 4560521 w 4560521"/>
              <a:gd name="connsiteY7" fmla="*/ 6858000 h 6858000"/>
              <a:gd name="connsiteX8" fmla="*/ 1963120 w 4560521"/>
              <a:gd name="connsiteY8" fmla="*/ 6858000 h 6858000"/>
              <a:gd name="connsiteX9" fmla="*/ 1864715 w 4560521"/>
              <a:gd name="connsiteY9" fmla="*/ 6788668 h 6858000"/>
              <a:gd name="connsiteX10" fmla="*/ 6401 w 4560521"/>
              <a:gd name="connsiteY10" fmla="*/ 3329203 h 6858000"/>
              <a:gd name="connsiteX11" fmla="*/ 1038826 w 4560521"/>
              <a:gd name="connsiteY11" fmla="*/ 1760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60521" h="6858000">
                <a:moveTo>
                  <a:pt x="1191770" y="0"/>
                </a:moveTo>
                <a:lnTo>
                  <a:pt x="4560521" y="0"/>
                </a:lnTo>
                <a:lnTo>
                  <a:pt x="4560521" y="567377"/>
                </a:lnTo>
                <a:lnTo>
                  <a:pt x="4471124" y="567539"/>
                </a:lnTo>
                <a:cubicBezTo>
                  <a:pt x="3078714" y="640386"/>
                  <a:pt x="2008999" y="1828211"/>
                  <a:pt x="2081845" y="3220620"/>
                </a:cubicBezTo>
                <a:cubicBezTo>
                  <a:pt x="2150139" y="4526006"/>
                  <a:pt x="3198394" y="5547772"/>
                  <a:pt x="4476469" y="5610370"/>
                </a:cubicBezTo>
                <a:lnTo>
                  <a:pt x="4560521" y="5610217"/>
                </a:lnTo>
                <a:lnTo>
                  <a:pt x="4560521" y="6858000"/>
                </a:lnTo>
                <a:lnTo>
                  <a:pt x="1963120" y="6858000"/>
                </a:lnTo>
                <a:lnTo>
                  <a:pt x="1864715" y="6788668"/>
                </a:lnTo>
                <a:cubicBezTo>
                  <a:pt x="799020" y="5999026"/>
                  <a:pt x="81110" y="4757190"/>
                  <a:pt x="6401" y="3329203"/>
                </a:cubicBezTo>
                <a:cubicBezTo>
                  <a:pt x="-55855" y="2139213"/>
                  <a:pt x="339606" y="1031180"/>
                  <a:pt x="1038826" y="176063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9000"/>
                </a:schemeClr>
              </a:gs>
              <a:gs pos="84000">
                <a:srgbClr val="092880">
                  <a:alpha val="50000"/>
                </a:srgbClr>
              </a:gs>
            </a:gsLst>
            <a:lin ang="545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ïṥļíḍê"/>
          <p:cNvSpPr>
            <a:spLocks noChangeAspect="1"/>
          </p:cNvSpPr>
          <p:nvPr/>
        </p:nvSpPr>
        <p:spPr>
          <a:xfrm flipH="1">
            <a:off x="10702925" y="-615950"/>
            <a:ext cx="2038985" cy="2037080"/>
          </a:xfrm>
          <a:prstGeom prst="donut">
            <a:avLst>
              <a:gd name="adj" fmla="val 21510"/>
            </a:avLst>
          </a:prstGeom>
          <a:gradFill>
            <a:gsLst>
              <a:gs pos="0">
                <a:schemeClr val="bg1">
                  <a:alpha val="51000"/>
                </a:schemeClr>
              </a:gs>
              <a:gs pos="100000">
                <a:srgbClr val="092880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922655" y="1401445"/>
            <a:ext cx="10347325" cy="4984750"/>
            <a:chOff x="1453" y="2639"/>
            <a:chExt cx="16295" cy="7850"/>
          </a:xfrm>
        </p:grpSpPr>
        <p:sp>
          <p:nvSpPr>
            <p:cNvPr id="35" name="矩形 34"/>
            <p:cNvSpPr/>
            <p:nvPr/>
          </p:nvSpPr>
          <p:spPr>
            <a:xfrm>
              <a:off x="1453" y="2639"/>
              <a:ext cx="16295" cy="7725"/>
            </a:xfrm>
            <a:prstGeom prst="rect">
              <a:avLst/>
            </a:prstGeom>
            <a:gradFill>
              <a:gsLst>
                <a:gs pos="0">
                  <a:schemeClr val="bg1">
                    <a:alpha val="10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1453" y="2639"/>
              <a:ext cx="16295" cy="138"/>
            </a:xfrm>
            <a:prstGeom prst="rect">
              <a:avLst/>
            </a:prstGeom>
            <a:solidFill>
              <a:srgbClr val="0928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1453" y="10351"/>
              <a:ext cx="16295" cy="1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4" name="同侧圆角矩形 63"/>
            <p:cNvSpPr/>
            <p:nvPr/>
          </p:nvSpPr>
          <p:spPr>
            <a:xfrm>
              <a:off x="3280" y="10090"/>
              <a:ext cx="12642" cy="275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412875" y="607060"/>
            <a:ext cx="9366885" cy="794385"/>
            <a:chOff x="2028" y="1388"/>
            <a:chExt cx="14751" cy="1251"/>
          </a:xfrm>
        </p:grpSpPr>
        <p:sp>
          <p:nvSpPr>
            <p:cNvPr id="62" name="同侧圆角矩形 61"/>
            <p:cNvSpPr/>
            <p:nvPr/>
          </p:nvSpPr>
          <p:spPr>
            <a:xfrm flipH="1">
              <a:off x="2028" y="1388"/>
              <a:ext cx="14751" cy="1251"/>
            </a:xfrm>
            <a:prstGeom prst="round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083" y="1466"/>
              <a:ext cx="13022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第五条 促进质量提升部分（共</a:t>
              </a:r>
              <a:r>
                <a:rPr lang="en-US" altLang="zh-CN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款）</a:t>
              </a:r>
              <a:endParaRPr lang="zh-CN" altLang="en-US" sz="4000" b="1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362710" y="1635125"/>
            <a:ext cx="9467850" cy="4489798"/>
            <a:chOff x="9667" y="2809"/>
            <a:chExt cx="7310" cy="6616"/>
          </a:xfrm>
        </p:grpSpPr>
        <p:sp>
          <p:nvSpPr>
            <p:cNvPr id="6" name="矩形 5"/>
            <p:cNvSpPr/>
            <p:nvPr/>
          </p:nvSpPr>
          <p:spPr>
            <a:xfrm>
              <a:off x="9669" y="2809"/>
              <a:ext cx="7308" cy="1151"/>
            </a:xfrm>
            <a:prstGeom prst="rect">
              <a:avLst/>
            </a:prstGeom>
            <a:solidFill>
              <a:srgbClr val="B00000"/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sz="32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（</a:t>
              </a:r>
              <a:r>
                <a:rPr lang="en-US" altLang="zh-CN" sz="32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3</a:t>
              </a:r>
              <a:r>
                <a:rPr lang="zh-CN" sz="32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）</a:t>
              </a:r>
              <a:r>
                <a:rPr sz="3200" b="1" dirty="0" err="1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支持</a:t>
              </a:r>
              <a:r>
                <a:rPr lang="zh-CN" altLang="en-US" sz="32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先进</a:t>
              </a:r>
              <a:r>
                <a:rPr sz="3200" b="1" dirty="0" err="1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质量</a:t>
              </a:r>
              <a:r>
                <a:rPr lang="zh-CN" altLang="en-US" sz="32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管理经验成果</a:t>
              </a:r>
              <a:endParaRPr lang="zh-CN" altLang="en-US" sz="3200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9667" y="3957"/>
              <a:ext cx="7309" cy="54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B0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1"/>
              </p:custDataLst>
            </p:nvPr>
          </p:nvSpPr>
          <p:spPr>
            <a:xfrm>
              <a:off x="9706" y="3848"/>
              <a:ext cx="7232" cy="5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2000" b="1" dirty="0" smtClean="0"/>
                <a:t>    </a:t>
              </a:r>
              <a:r>
                <a:rPr lang="zh-CN" altLang="zh-CN"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对获得</a:t>
              </a:r>
              <a:r>
                <a:rPr lang="zh-CN" altLang="zh-CN"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上海市重点产品质量振兴攻关成果</a:t>
              </a:r>
              <a:r>
                <a:rPr lang="zh-CN" altLang="zh-CN"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一等奖、二等奖、三等奖的单位，分别给予</a:t>
              </a:r>
              <a:r>
                <a:rPr lang="en-US" altLang="zh-CN"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50</a:t>
              </a:r>
              <a:r>
                <a:rPr lang="zh-CN" altLang="zh-CN"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万元</a:t>
              </a:r>
              <a:r>
                <a:rPr lang="zh-CN" altLang="zh-CN"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、</a:t>
              </a:r>
              <a:r>
                <a:rPr lang="en-US" altLang="zh-CN"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40</a:t>
              </a:r>
              <a:r>
                <a:rPr lang="zh-CN" altLang="zh-CN"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万元</a:t>
              </a:r>
              <a:r>
                <a:rPr lang="zh-CN" altLang="zh-CN"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、</a:t>
              </a:r>
              <a:r>
                <a:rPr lang="en-US" altLang="zh-CN"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20</a:t>
              </a:r>
              <a:r>
                <a:rPr lang="zh-CN" altLang="zh-CN"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万元</a:t>
              </a:r>
              <a:r>
                <a:rPr lang="zh-CN" altLang="zh-CN"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一次性扶持。</a:t>
              </a:r>
              <a:endPara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lang="zh-CN" altLang="zh-CN" sz="20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对</a:t>
              </a:r>
              <a:r>
                <a:rPr lang="zh-CN" altLang="zh-CN"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获得上海市企业质量管理领域数字化转型</a:t>
              </a:r>
              <a:r>
                <a:rPr lang="zh-CN" altLang="zh-CN"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“十佳案例”</a:t>
              </a:r>
              <a:r>
                <a:rPr lang="zh-CN" altLang="zh-CN"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、</a:t>
              </a:r>
              <a:r>
                <a:rPr lang="zh-CN" altLang="zh-CN"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“优秀案例”</a:t>
              </a:r>
              <a:r>
                <a:rPr lang="zh-CN" altLang="zh-CN"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的单位，分别给予</a:t>
              </a:r>
              <a:r>
                <a:rPr lang="en-US" altLang="zh-CN"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30</a:t>
              </a:r>
              <a:r>
                <a:rPr lang="zh-CN" altLang="zh-CN"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万元</a:t>
              </a:r>
              <a:r>
                <a:rPr lang="zh-CN" altLang="zh-CN"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、</a:t>
              </a:r>
              <a:r>
                <a:rPr lang="en-US" altLang="zh-CN"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15</a:t>
              </a:r>
              <a:r>
                <a:rPr lang="zh-CN" altLang="zh-CN"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万元</a:t>
              </a:r>
              <a:r>
                <a:rPr lang="zh-CN" altLang="zh-CN"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的一次性扶持。</a:t>
              </a:r>
              <a:endPara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</a:t>
              </a:r>
              <a:r>
                <a:rPr lang="en-US" altLang="zh-CN" sz="20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</a:t>
              </a:r>
              <a:r>
                <a:rPr lang="zh-CN" altLang="zh-CN"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对获得</a:t>
              </a:r>
              <a:r>
                <a:rPr lang="zh-CN" altLang="zh-CN"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“苏浙皖赣沪”品牌</a:t>
              </a:r>
              <a:r>
                <a:rPr lang="zh-CN" altLang="zh-CN"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、</a:t>
              </a:r>
              <a:r>
                <a:rPr lang="zh-CN" altLang="zh-CN"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质量先进</a:t>
              </a:r>
              <a:r>
                <a:rPr lang="zh-CN" altLang="zh-CN"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等荣誉的单位，给予</a:t>
              </a:r>
              <a:r>
                <a:rPr lang="en-US" altLang="zh-CN"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20</a:t>
              </a:r>
              <a:r>
                <a:rPr lang="zh-CN" altLang="zh-CN"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万元</a:t>
              </a:r>
              <a:r>
                <a:rPr lang="zh-CN" altLang="zh-CN"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的一次性扶持</a:t>
              </a:r>
              <a:r>
                <a:rPr lang="zh-CN" altLang="zh-CN" sz="20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  <a:endPara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20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</a:t>
              </a:r>
              <a:r>
                <a:rPr lang="zh-CN" altLang="zh-CN" sz="2000" b="1" dirty="0" smtClean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对</a:t>
              </a:r>
              <a:r>
                <a:rPr lang="zh-CN" altLang="zh-CN"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开展本市产品质量可靠性创新试点工作并</a:t>
              </a:r>
              <a:r>
                <a:rPr lang="zh-CN" altLang="zh-CN"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获“最佳实践”的单位</a:t>
              </a:r>
              <a:r>
                <a:rPr lang="zh-CN" altLang="zh-CN"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，给予</a:t>
              </a:r>
              <a:r>
                <a:rPr lang="en-US" altLang="zh-CN"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r>
                <a:rPr lang="zh-CN" altLang="zh-CN"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万元</a:t>
              </a:r>
              <a:r>
                <a:rPr lang="zh-CN" altLang="zh-CN" sz="20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的一次性扶持。</a:t>
              </a:r>
              <a:endParaRPr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922655" y="6386195"/>
            <a:ext cx="8319135" cy="450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咨询电话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39258029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区市场局 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质量发展科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）邮箱：shqpzlk@163.com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x0p15gg2">
      <a:majorFont>
        <a:latin typeface="思源黑体"/>
        <a:ea typeface="思源黑体"/>
        <a:cs typeface=""/>
      </a:majorFont>
      <a:minorFont>
        <a:latin typeface="思源黑体"/>
        <a:ea typeface="思源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2260</Words>
  <Application>WPS 演示</Application>
  <PresentationFormat>自定义</PresentationFormat>
  <Paragraphs>178</Paragraphs>
  <Slides>27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朱佳妮</cp:lastModifiedBy>
  <cp:revision>193</cp:revision>
  <dcterms:created xsi:type="dcterms:W3CDTF">2025-03-25T08:09:53Z</dcterms:created>
  <dcterms:modified xsi:type="dcterms:W3CDTF">2025-04-07T07:27:55Z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2052-11.8.2.11625</vt:lpwstr>
  </property>
</Properties>
</file>