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56" r:id="rId3"/>
    <p:sldId id="258" r:id="rId5"/>
    <p:sldId id="262" r:id="rId6"/>
    <p:sldId id="319" r:id="rId7"/>
    <p:sldId id="322" r:id="rId8"/>
    <p:sldId id="320" r:id="rId9"/>
    <p:sldId id="324" r:id="rId10"/>
    <p:sldId id="323" r:id="rId11"/>
    <p:sldId id="326" r:id="rId12"/>
    <p:sldId id="325" r:id="rId13"/>
    <p:sldId id="327" r:id="rId14"/>
    <p:sldId id="328" r:id="rId15"/>
    <p:sldId id="329" r:id="rId16"/>
    <p:sldId id="330" r:id="rId17"/>
  </p:sldIdLst>
  <p:sldSz cx="12190095" cy="6859270"/>
  <p:notesSz cx="6400800" cy="11732895"/>
  <p:embeddedFontLst>
    <p:embeddedFont>
      <p:font typeface="微软雅黑" panose="020B0503020204020204" pitchFamily="34" charset="-122"/>
      <p:regular r:id="rId22"/>
    </p:embeddedFont>
    <p:embeddedFont>
      <p:font typeface="Source Sans Pro" panose="020B0503030403020204" pitchFamily="34" charset="0"/>
      <p:regular r:id="rId23"/>
    </p:embeddedFont>
    <p:embeddedFont>
      <p:font typeface="Calibri" panose="020F050202020403020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9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C00000"/>
    <a:srgbClr val="FF9806"/>
    <a:srgbClr val="D10300"/>
    <a:srgbClr val="FFC46D"/>
    <a:srgbClr val="FFB953"/>
    <a:srgbClr val="FF5F5B"/>
    <a:srgbClr val="FF0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3" autoAdjust="0"/>
    <p:restoredTop sz="91533" autoAdjust="0"/>
  </p:normalViewPr>
  <p:slideViewPr>
    <p:cSldViewPr showGuides="1">
      <p:cViewPr varScale="1">
        <p:scale>
          <a:sx n="84" d="100"/>
          <a:sy n="84" d="100"/>
        </p:scale>
        <p:origin x="68" y="376"/>
      </p:cViewPr>
      <p:guideLst>
        <p:guide orient="horz" pos="224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78"/>
      </p:cViewPr>
      <p:guideLst>
        <p:guide orient="horz" pos="3846"/>
        <p:guide pos="20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2.xml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773680" cy="58666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625639" y="2"/>
            <a:ext cx="2773680" cy="58666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06EB277-2BEF-4556-BD39-C4CA12C8DD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1144518"/>
            <a:ext cx="2773680" cy="58666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625639" y="11144518"/>
            <a:ext cx="2773680" cy="58666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65A3AB6-A187-4BC0-A223-02A364ACAA2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773680" cy="58666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625639" y="2"/>
            <a:ext cx="2773680" cy="58666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CE43580-E978-4848-B3CB-1E2003D460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708025" y="881063"/>
            <a:ext cx="7816850" cy="4398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40080" y="5573276"/>
            <a:ext cx="5120640" cy="527994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1144518"/>
            <a:ext cx="2773680" cy="58666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625639" y="11144518"/>
            <a:ext cx="2773680" cy="58666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E2532CC-4094-4D2C-892E-0AF6A0283AE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708025" y="881063"/>
            <a:ext cx="7816850" cy="43989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532CC-4094-4D2C-892E-0AF6A0283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532CC-4094-4D2C-892E-0AF6A0283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532CC-4094-4D2C-892E-0AF6A0283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532CC-4094-4D2C-892E-0AF6A0283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532CC-4094-4D2C-892E-0AF6A0283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532CC-4094-4D2C-892E-0AF6A0283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532CC-4094-4D2C-892E-0AF6A0283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532CC-4094-4D2C-892E-0AF6A0283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532CC-4094-4D2C-892E-0AF6A0283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532CC-4094-4D2C-892E-0AF6A0283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532CC-4094-4D2C-892E-0AF6A0283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532CC-4094-4D2C-892E-0AF6A0283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532CC-4094-4D2C-892E-0AF6A0283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hyperlink" Target="http://www.smebj.cn/" TargetMode="External"/><Relationship Id="rId3" Type="http://schemas.openxmlformats.org/officeDocument/2006/relationships/hyperlink" Target="mailto:daiyongming@bjsidic.com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335317" y="0"/>
            <a:ext cx="11519780" cy="5350452"/>
          </a:xfrm>
          <a:prstGeom prst="rect">
            <a:avLst/>
          </a:prstGeom>
          <a:gradFill flip="none" rotWithShape="1">
            <a:gsLst>
              <a:gs pos="4000">
                <a:srgbClr val="D10300"/>
              </a:gs>
              <a:gs pos="100000">
                <a:srgbClr val="FF9806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318" y="5926649"/>
            <a:ext cx="2687949" cy="45151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2100" b="1" spc="80" baseline="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WWW.SMEBJ.CN</a:t>
            </a:r>
            <a:endParaRPr lang="zh-CN" altLang="en-US" sz="2100" b="1" spc="80" baseline="0" dirty="0">
              <a:solidFill>
                <a:srgbClr val="333333"/>
              </a:solidFill>
              <a:latin typeface="Source Sans Pro" panose="020B0503030403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 descr="竖版1-rgb_画板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45926" y="5522382"/>
            <a:ext cx="1809171" cy="1076499"/>
          </a:xfrm>
          <a:prstGeom prst="rect">
            <a:avLst/>
          </a:prstGeom>
        </p:spPr>
      </p:pic>
      <p:sp>
        <p:nvSpPr>
          <p:cNvPr id="17" name="文本占位符 16"/>
          <p:cNvSpPr>
            <a:spLocks noGrp="1"/>
          </p:cNvSpPr>
          <p:nvPr>
            <p:ph type="body" sz="quarter" idx="11" hasCustomPrompt="1"/>
          </p:nvPr>
        </p:nvSpPr>
        <p:spPr>
          <a:xfrm>
            <a:off x="912165" y="4486157"/>
            <a:ext cx="3934370" cy="478477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2"/>
          </p:nvPr>
        </p:nvSpPr>
        <p:spPr>
          <a:xfrm>
            <a:off x="815308" y="2179943"/>
            <a:ext cx="8543870" cy="960329"/>
          </a:xfrm>
        </p:spPr>
        <p:txBody>
          <a:bodyPr>
            <a:normAutofit/>
          </a:bodyPr>
          <a:lstStyle>
            <a:lvl1pPr>
              <a:buFontTx/>
              <a:buNone/>
              <a:defRPr sz="3600" b="1" baseline="0">
                <a:solidFill>
                  <a:schemeClr val="bg1"/>
                </a:solidFill>
              </a:defRPr>
            </a:lvl1pPr>
            <a:lvl2pPr>
              <a:buFontTx/>
              <a:buNone/>
              <a:defRPr sz="3700" baseline="0">
                <a:solidFill>
                  <a:schemeClr val="bg1"/>
                </a:solidFill>
              </a:defRPr>
            </a:lvl2pPr>
            <a:lvl3pPr>
              <a:buFontTx/>
              <a:buNone/>
              <a:defRPr sz="3700" baseline="0">
                <a:solidFill>
                  <a:schemeClr val="bg1"/>
                </a:solidFill>
              </a:defRPr>
            </a:lvl3pPr>
            <a:lvl4pPr>
              <a:buFontTx/>
              <a:buNone/>
              <a:defRPr sz="3700" baseline="0">
                <a:solidFill>
                  <a:schemeClr val="bg1"/>
                </a:solidFill>
              </a:defRPr>
            </a:lvl4pPr>
            <a:lvl5pPr>
              <a:buFontTx/>
              <a:buNone/>
              <a:defRPr sz="37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816168" y="740873"/>
            <a:ext cx="8543870" cy="1247005"/>
          </a:xfrm>
        </p:spPr>
        <p:txBody>
          <a:bodyPr>
            <a:noAutofit/>
          </a:bodyPr>
          <a:lstStyle>
            <a:lvl1pPr>
              <a:buNone/>
              <a:defRPr sz="5800" b="1" baseline="0">
                <a:solidFill>
                  <a:schemeClr val="bg1"/>
                </a:solidFill>
              </a:defRPr>
            </a:lvl1pPr>
            <a:lvl2pPr>
              <a:defRPr sz="5900" baseline="0">
                <a:solidFill>
                  <a:schemeClr val="bg1"/>
                </a:solidFill>
              </a:defRPr>
            </a:lvl2pPr>
            <a:lvl3pPr>
              <a:defRPr sz="5900" baseline="0">
                <a:solidFill>
                  <a:schemeClr val="bg1"/>
                </a:solidFill>
              </a:defRPr>
            </a:lvl3pPr>
            <a:lvl4pPr>
              <a:defRPr sz="5900" baseline="0">
                <a:solidFill>
                  <a:schemeClr val="bg1"/>
                </a:solidFill>
              </a:defRPr>
            </a:lvl4pPr>
            <a:lvl5pPr>
              <a:defRPr sz="5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E209-4073-4431-B2A2-F8EF19FBE7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4D1A-D01D-4824-8C49-3664586C4A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E209-4073-4431-B2A2-F8EF19FBE7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4D1A-D01D-4824-8C49-3664586C4A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E209-4073-4431-B2A2-F8EF19FBE7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4D1A-D01D-4824-8C49-3664586C4A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E209-4073-4431-B2A2-F8EF19FBE7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4D1A-D01D-4824-8C49-3664586C4A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gradFill flip="none" rotWithShape="1">
            <a:gsLst>
              <a:gs pos="4000">
                <a:srgbClr val="D10300"/>
              </a:gs>
              <a:gs pos="100000">
                <a:srgbClr val="FF9806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1391296" y="730948"/>
            <a:ext cx="6239881" cy="1162320"/>
          </a:xfrm>
        </p:spPr>
        <p:txBody>
          <a:bodyPr anchor="ctr" anchorCtr="0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r>
              <a:rPr lang="zh-CN" altLang="en-US" dirty="0"/>
              <a:t>目   录   </a:t>
            </a:r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583293" y="2181366"/>
            <a:ext cx="6239881" cy="49255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3791250" y="1893267"/>
            <a:ext cx="5112267" cy="4225448"/>
          </a:xfrm>
        </p:spPr>
        <p:txBody>
          <a:bodyPr wrap="square" lIns="0" rIns="0">
            <a:noAutofit/>
          </a:bodyPr>
          <a:lstStyle>
            <a:lvl1pPr marL="457200" marR="0" indent="-457200" algn="l" defTabSz="12192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aseline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1295400" indent="-685800">
              <a:buFontTx/>
              <a:buNone/>
              <a:defRPr sz="32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2pPr>
            <a:lvl3pPr marL="1828800" indent="-609600">
              <a:buFontTx/>
              <a:buNone/>
              <a:defRPr sz="27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3pPr>
            <a:lvl4pPr marL="2438400" indent="-609600">
              <a:buFontTx/>
              <a:buNone/>
              <a:defRPr sz="24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4pPr>
            <a:lvl5pPr marL="3048000" indent="-609600">
              <a:buFontTx/>
              <a:buNone/>
              <a:defRPr sz="24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2543274" cy="6859588"/>
          </a:xfrm>
          <a:prstGeom prst="rect">
            <a:avLst/>
          </a:prstGeom>
          <a:gradFill flip="none" rotWithShape="1">
            <a:gsLst>
              <a:gs pos="4000">
                <a:srgbClr val="D10300"/>
              </a:gs>
              <a:gs pos="100000">
                <a:srgbClr val="FF9806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 userDrawn="1"/>
        </p:nvGrpSpPr>
        <p:grpSpPr>
          <a:xfrm>
            <a:off x="1270670" y="1485578"/>
            <a:ext cx="2450157" cy="2450157"/>
            <a:chOff x="1270670" y="1485578"/>
            <a:chExt cx="2450157" cy="2450157"/>
          </a:xfrm>
        </p:grpSpPr>
        <p:sp>
          <p:nvSpPr>
            <p:cNvPr id="16" name="椭圆 15"/>
            <p:cNvSpPr>
              <a:spLocks noChangeAspect="1"/>
            </p:cNvSpPr>
            <p:nvPr userDrawn="1"/>
          </p:nvSpPr>
          <p:spPr>
            <a:xfrm>
              <a:off x="1379748" y="1594656"/>
              <a:ext cx="2232000" cy="223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 userDrawn="1"/>
          </p:nvSpPr>
          <p:spPr>
            <a:xfrm>
              <a:off x="1467459" y="1682367"/>
              <a:ext cx="2056578" cy="20565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 userDrawn="1"/>
          </p:nvSpPr>
          <p:spPr>
            <a:xfrm>
              <a:off x="1270670" y="1485578"/>
              <a:ext cx="2450157" cy="2450157"/>
            </a:xfrm>
            <a:prstGeom prst="ellipse">
              <a:avLst/>
            </a:prstGeom>
            <a:noFill/>
            <a:ln w="38100">
              <a:solidFill>
                <a:srgbClr val="D10300"/>
              </a:solidFill>
            </a:ln>
            <a:effectLst>
              <a:outerShdw blurRad="190500" dist="889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889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solidFill>
                    <a:srgbClr val="D10300"/>
                  </a:solidFill>
                </a:ln>
                <a:noFill/>
              </a:endParaRPr>
            </a:p>
          </p:txBody>
        </p:sp>
      </p:grpSp>
      <p:sp>
        <p:nvSpPr>
          <p:cNvPr id="12" name="文本占位符 11"/>
          <p:cNvSpPr>
            <a:spLocks noGrp="1"/>
          </p:cNvSpPr>
          <p:nvPr userDrawn="1">
            <p:ph type="body" sz="quarter" idx="10"/>
          </p:nvPr>
        </p:nvSpPr>
        <p:spPr>
          <a:xfrm>
            <a:off x="4078288" y="2565698"/>
            <a:ext cx="7416800" cy="720254"/>
          </a:xfrm>
        </p:spPr>
        <p:txBody>
          <a:bodyPr>
            <a:normAutofit/>
          </a:bodyPr>
          <a:lstStyle>
            <a:lvl1pPr>
              <a:buNone/>
              <a:defRPr sz="3600" b="1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1"/>
          </p:nvPr>
        </p:nvSpPr>
        <p:spPr>
          <a:xfrm>
            <a:off x="4078288" y="3501802"/>
            <a:ext cx="7416800" cy="2808312"/>
          </a:xfrm>
        </p:spPr>
        <p:txBody>
          <a:bodyPr>
            <a:normAutofit/>
          </a:bodyPr>
          <a:lstStyle>
            <a:lvl1pPr marL="457200" marR="0" indent="-457200" algn="l" defTabSz="12192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400" baseline="0">
                <a:solidFill>
                  <a:srgbClr val="33333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3" hasCustomPrompt="1"/>
          </p:nvPr>
        </p:nvSpPr>
        <p:spPr>
          <a:xfrm>
            <a:off x="4151313" y="1053530"/>
            <a:ext cx="6192837" cy="1008063"/>
          </a:xfrm>
        </p:spPr>
        <p:txBody>
          <a:bodyPr>
            <a:noAutofit/>
          </a:bodyPr>
          <a:lstStyle>
            <a:lvl1pPr>
              <a:buNone/>
              <a:defRPr sz="8000" b="1" i="1" baseline="0">
                <a:solidFill>
                  <a:srgbClr val="D10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PART1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/>
        </p:nvSpPr>
        <p:spPr>
          <a:xfrm>
            <a:off x="0" y="1142667"/>
            <a:ext cx="3887249" cy="72017"/>
          </a:xfrm>
          <a:custGeom>
            <a:avLst/>
            <a:gdLst>
              <a:gd name="connsiteX0" fmla="*/ 0 w 2915816"/>
              <a:gd name="connsiteY0" fmla="*/ 0 h 54000"/>
              <a:gd name="connsiteX1" fmla="*/ 2915816 w 2915816"/>
              <a:gd name="connsiteY1" fmla="*/ 0 h 54000"/>
              <a:gd name="connsiteX2" fmla="*/ 2915816 w 2915816"/>
              <a:gd name="connsiteY2" fmla="*/ 54000 h 54000"/>
              <a:gd name="connsiteX3" fmla="*/ 0 w 2915816"/>
              <a:gd name="connsiteY3" fmla="*/ 54000 h 54000"/>
              <a:gd name="connsiteX4" fmla="*/ 0 w 2915816"/>
              <a:gd name="connsiteY4" fmla="*/ 0 h 54000"/>
              <a:gd name="connsiteX0-1" fmla="*/ 0 w 2915816"/>
              <a:gd name="connsiteY0-2" fmla="*/ 0 h 54000"/>
              <a:gd name="connsiteX1-3" fmla="*/ 2843808 w 2915816"/>
              <a:gd name="connsiteY1-4" fmla="*/ 1 h 54000"/>
              <a:gd name="connsiteX2-5" fmla="*/ 2915816 w 2915816"/>
              <a:gd name="connsiteY2-6" fmla="*/ 54000 h 54000"/>
              <a:gd name="connsiteX3-7" fmla="*/ 0 w 2915816"/>
              <a:gd name="connsiteY3-8" fmla="*/ 54000 h 54000"/>
              <a:gd name="connsiteX4-9" fmla="*/ 0 w 2915816"/>
              <a:gd name="connsiteY4-10" fmla="*/ 0 h 54000"/>
              <a:gd name="connsiteX0-11" fmla="*/ 0 w 2915816"/>
              <a:gd name="connsiteY0-12" fmla="*/ 0 h 54000"/>
              <a:gd name="connsiteX1-13" fmla="*/ 2843808 w 2915816"/>
              <a:gd name="connsiteY1-14" fmla="*/ 1 h 54000"/>
              <a:gd name="connsiteX2-15" fmla="*/ 2915816 w 2915816"/>
              <a:gd name="connsiteY2-16" fmla="*/ 54000 h 54000"/>
              <a:gd name="connsiteX3-17" fmla="*/ 0 w 2915816"/>
              <a:gd name="connsiteY3-18" fmla="*/ 54000 h 54000"/>
              <a:gd name="connsiteX4-19" fmla="*/ 0 w 2915816"/>
              <a:gd name="connsiteY4-20" fmla="*/ 0 h 54000"/>
              <a:gd name="connsiteX0-21" fmla="*/ 0 w 2915816"/>
              <a:gd name="connsiteY0-22" fmla="*/ 0 h 54000"/>
              <a:gd name="connsiteX1-23" fmla="*/ 2843808 w 2915816"/>
              <a:gd name="connsiteY1-24" fmla="*/ 1 h 54000"/>
              <a:gd name="connsiteX2-25" fmla="*/ 2915816 w 2915816"/>
              <a:gd name="connsiteY2-26" fmla="*/ 54000 h 54000"/>
              <a:gd name="connsiteX3-27" fmla="*/ 0 w 2915816"/>
              <a:gd name="connsiteY3-28" fmla="*/ 54000 h 54000"/>
              <a:gd name="connsiteX4-29" fmla="*/ 0 w 2915816"/>
              <a:gd name="connsiteY4-30" fmla="*/ 0 h 5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15816" h="54000">
                <a:moveTo>
                  <a:pt x="0" y="0"/>
                </a:moveTo>
                <a:lnTo>
                  <a:pt x="2843808" y="1"/>
                </a:lnTo>
                <a:lnTo>
                  <a:pt x="2915816" y="54000"/>
                </a:lnTo>
                <a:lnTo>
                  <a:pt x="0" y="54000"/>
                </a:lnTo>
                <a:lnTo>
                  <a:pt x="0" y="0"/>
                </a:lnTo>
                <a:close/>
              </a:path>
            </a:pathLst>
          </a:custGeom>
          <a:solidFill>
            <a:srgbClr val="D10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>
            <a:off x="3839927" y="1142670"/>
            <a:ext cx="8357132" cy="78367"/>
          </a:xfrm>
          <a:custGeom>
            <a:avLst/>
            <a:gdLst>
              <a:gd name="connsiteX0" fmla="*/ 0 w 6156176"/>
              <a:gd name="connsiteY0" fmla="*/ 0 h 54000"/>
              <a:gd name="connsiteX1" fmla="*/ 6156176 w 6156176"/>
              <a:gd name="connsiteY1" fmla="*/ 0 h 54000"/>
              <a:gd name="connsiteX2" fmla="*/ 6156176 w 6156176"/>
              <a:gd name="connsiteY2" fmla="*/ 54000 h 54000"/>
              <a:gd name="connsiteX3" fmla="*/ 0 w 6156176"/>
              <a:gd name="connsiteY3" fmla="*/ 54000 h 54000"/>
              <a:gd name="connsiteX4" fmla="*/ 0 w 6156176"/>
              <a:gd name="connsiteY4" fmla="*/ 0 h 54000"/>
              <a:gd name="connsiteX0-1" fmla="*/ 0 w 6228184"/>
              <a:gd name="connsiteY0-2" fmla="*/ 1 h 54000"/>
              <a:gd name="connsiteX1-3" fmla="*/ 6228184 w 6228184"/>
              <a:gd name="connsiteY1-4" fmla="*/ 0 h 54000"/>
              <a:gd name="connsiteX2-5" fmla="*/ 6228184 w 6228184"/>
              <a:gd name="connsiteY2-6" fmla="*/ 54000 h 54000"/>
              <a:gd name="connsiteX3-7" fmla="*/ 72008 w 6228184"/>
              <a:gd name="connsiteY3-8" fmla="*/ 54000 h 54000"/>
              <a:gd name="connsiteX4-9" fmla="*/ 0 w 6228184"/>
              <a:gd name="connsiteY4-10" fmla="*/ 1 h 54000"/>
              <a:gd name="connsiteX0-11" fmla="*/ 0 w 6263903"/>
              <a:gd name="connsiteY0-12" fmla="*/ 1 h 58763"/>
              <a:gd name="connsiteX1-13" fmla="*/ 6228184 w 6263903"/>
              <a:gd name="connsiteY1-14" fmla="*/ 0 h 58763"/>
              <a:gd name="connsiteX2-15" fmla="*/ 6263903 w 6263903"/>
              <a:gd name="connsiteY2-16" fmla="*/ 58763 h 58763"/>
              <a:gd name="connsiteX3-17" fmla="*/ 72008 w 6263903"/>
              <a:gd name="connsiteY3-18" fmla="*/ 54000 h 58763"/>
              <a:gd name="connsiteX4-19" fmla="*/ 0 w 6263903"/>
              <a:gd name="connsiteY4-20" fmla="*/ 1 h 58763"/>
              <a:gd name="connsiteX0-21" fmla="*/ 0 w 6268665"/>
              <a:gd name="connsiteY0-22" fmla="*/ 0 h 58762"/>
              <a:gd name="connsiteX1-23" fmla="*/ 6268665 w 6268665"/>
              <a:gd name="connsiteY1-24" fmla="*/ 2380 h 58762"/>
              <a:gd name="connsiteX2-25" fmla="*/ 6263903 w 6268665"/>
              <a:gd name="connsiteY2-26" fmla="*/ 58762 h 58762"/>
              <a:gd name="connsiteX3-27" fmla="*/ 72008 w 6268665"/>
              <a:gd name="connsiteY3-28" fmla="*/ 53999 h 58762"/>
              <a:gd name="connsiteX4-29" fmla="*/ 0 w 6268665"/>
              <a:gd name="connsiteY4-30" fmla="*/ 0 h 58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268665" h="58762">
                <a:moveTo>
                  <a:pt x="0" y="0"/>
                </a:moveTo>
                <a:lnTo>
                  <a:pt x="6268665" y="2380"/>
                </a:lnTo>
                <a:lnTo>
                  <a:pt x="6263903" y="58762"/>
                </a:lnTo>
                <a:lnTo>
                  <a:pt x="72008" y="53999"/>
                </a:lnTo>
                <a:lnTo>
                  <a:pt x="0" y="0"/>
                </a:lnTo>
                <a:close/>
              </a:path>
            </a:pathLst>
          </a:custGeom>
          <a:solidFill>
            <a:srgbClr val="FF9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横版-rgb_画板 1_画板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5161" y="260708"/>
            <a:ext cx="3279748" cy="60013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23311" y="6118715"/>
            <a:ext cx="1823965" cy="2880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WWW.SMEBJ.CN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ource Sans Pro" panose="020B0503030403020204" pitchFamily="34" charset="0"/>
              <a:ea typeface="思源黑体 CN Heavy" panose="020B0A00000000000000" pitchFamily="34" charset="-122"/>
              <a:cs typeface="+mj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743137" y="6118715"/>
            <a:ext cx="2111960" cy="2880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思源黑体 CN Heavy" panose="020B0A00000000000000" pitchFamily="34" charset="-122"/>
                <a:cs typeface="+mj-cs"/>
              </a:rPr>
              <a:t>让企业成长更简单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ource Sans Pro" panose="020B0503030403020204" pitchFamily="34" charset="0"/>
              <a:ea typeface="思源黑体 CN Heavy" panose="020B0A00000000000000" pitchFamily="34" charset="-122"/>
              <a:cs typeface="+mj-cs"/>
            </a:endParaRPr>
          </a:p>
        </p:txBody>
      </p:sp>
      <p:sp>
        <p:nvSpPr>
          <p:cNvPr id="13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335316" y="260444"/>
            <a:ext cx="5470872" cy="768527"/>
          </a:xfrm>
        </p:spPr>
        <p:txBody>
          <a:bodyPr>
            <a:noAutofit/>
          </a:bodyPr>
          <a:lstStyle>
            <a:lvl1pPr>
              <a:buNone/>
              <a:defRPr sz="3800" b="1" baseline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0"/>
            <a:ext cx="12190413" cy="122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0" y="0"/>
            <a:ext cx="12190413" cy="122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任意多边形 12"/>
          <p:cNvSpPr/>
          <p:nvPr userDrawn="1"/>
        </p:nvSpPr>
        <p:spPr>
          <a:xfrm>
            <a:off x="0" y="1142667"/>
            <a:ext cx="3887249" cy="72017"/>
          </a:xfrm>
          <a:custGeom>
            <a:avLst/>
            <a:gdLst>
              <a:gd name="connsiteX0" fmla="*/ 0 w 2915816"/>
              <a:gd name="connsiteY0" fmla="*/ 0 h 54000"/>
              <a:gd name="connsiteX1" fmla="*/ 2915816 w 2915816"/>
              <a:gd name="connsiteY1" fmla="*/ 0 h 54000"/>
              <a:gd name="connsiteX2" fmla="*/ 2915816 w 2915816"/>
              <a:gd name="connsiteY2" fmla="*/ 54000 h 54000"/>
              <a:gd name="connsiteX3" fmla="*/ 0 w 2915816"/>
              <a:gd name="connsiteY3" fmla="*/ 54000 h 54000"/>
              <a:gd name="connsiteX4" fmla="*/ 0 w 2915816"/>
              <a:gd name="connsiteY4" fmla="*/ 0 h 54000"/>
              <a:gd name="connsiteX0-1" fmla="*/ 0 w 2915816"/>
              <a:gd name="connsiteY0-2" fmla="*/ 0 h 54000"/>
              <a:gd name="connsiteX1-3" fmla="*/ 2843808 w 2915816"/>
              <a:gd name="connsiteY1-4" fmla="*/ 1 h 54000"/>
              <a:gd name="connsiteX2-5" fmla="*/ 2915816 w 2915816"/>
              <a:gd name="connsiteY2-6" fmla="*/ 54000 h 54000"/>
              <a:gd name="connsiteX3-7" fmla="*/ 0 w 2915816"/>
              <a:gd name="connsiteY3-8" fmla="*/ 54000 h 54000"/>
              <a:gd name="connsiteX4-9" fmla="*/ 0 w 2915816"/>
              <a:gd name="connsiteY4-10" fmla="*/ 0 h 54000"/>
              <a:gd name="connsiteX0-11" fmla="*/ 0 w 2915816"/>
              <a:gd name="connsiteY0-12" fmla="*/ 0 h 54000"/>
              <a:gd name="connsiteX1-13" fmla="*/ 2843808 w 2915816"/>
              <a:gd name="connsiteY1-14" fmla="*/ 1 h 54000"/>
              <a:gd name="connsiteX2-15" fmla="*/ 2915816 w 2915816"/>
              <a:gd name="connsiteY2-16" fmla="*/ 54000 h 54000"/>
              <a:gd name="connsiteX3-17" fmla="*/ 0 w 2915816"/>
              <a:gd name="connsiteY3-18" fmla="*/ 54000 h 54000"/>
              <a:gd name="connsiteX4-19" fmla="*/ 0 w 2915816"/>
              <a:gd name="connsiteY4-20" fmla="*/ 0 h 54000"/>
              <a:gd name="connsiteX0-21" fmla="*/ 0 w 2915816"/>
              <a:gd name="connsiteY0-22" fmla="*/ 0 h 54000"/>
              <a:gd name="connsiteX1-23" fmla="*/ 2843808 w 2915816"/>
              <a:gd name="connsiteY1-24" fmla="*/ 1 h 54000"/>
              <a:gd name="connsiteX2-25" fmla="*/ 2915816 w 2915816"/>
              <a:gd name="connsiteY2-26" fmla="*/ 54000 h 54000"/>
              <a:gd name="connsiteX3-27" fmla="*/ 0 w 2915816"/>
              <a:gd name="connsiteY3-28" fmla="*/ 54000 h 54000"/>
              <a:gd name="connsiteX4-29" fmla="*/ 0 w 2915816"/>
              <a:gd name="connsiteY4-30" fmla="*/ 0 h 5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15816" h="54000">
                <a:moveTo>
                  <a:pt x="0" y="0"/>
                </a:moveTo>
                <a:lnTo>
                  <a:pt x="2843808" y="1"/>
                </a:lnTo>
                <a:lnTo>
                  <a:pt x="2915816" y="54000"/>
                </a:lnTo>
                <a:lnTo>
                  <a:pt x="0" y="54000"/>
                </a:lnTo>
                <a:lnTo>
                  <a:pt x="0" y="0"/>
                </a:lnTo>
                <a:close/>
              </a:path>
            </a:pathLst>
          </a:custGeom>
          <a:solidFill>
            <a:srgbClr val="D10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 userDrawn="1"/>
        </p:nvSpPr>
        <p:spPr>
          <a:xfrm>
            <a:off x="3839927" y="1142670"/>
            <a:ext cx="8357132" cy="78367"/>
          </a:xfrm>
          <a:custGeom>
            <a:avLst/>
            <a:gdLst>
              <a:gd name="connsiteX0" fmla="*/ 0 w 6156176"/>
              <a:gd name="connsiteY0" fmla="*/ 0 h 54000"/>
              <a:gd name="connsiteX1" fmla="*/ 6156176 w 6156176"/>
              <a:gd name="connsiteY1" fmla="*/ 0 h 54000"/>
              <a:gd name="connsiteX2" fmla="*/ 6156176 w 6156176"/>
              <a:gd name="connsiteY2" fmla="*/ 54000 h 54000"/>
              <a:gd name="connsiteX3" fmla="*/ 0 w 6156176"/>
              <a:gd name="connsiteY3" fmla="*/ 54000 h 54000"/>
              <a:gd name="connsiteX4" fmla="*/ 0 w 6156176"/>
              <a:gd name="connsiteY4" fmla="*/ 0 h 54000"/>
              <a:gd name="connsiteX0-1" fmla="*/ 0 w 6228184"/>
              <a:gd name="connsiteY0-2" fmla="*/ 1 h 54000"/>
              <a:gd name="connsiteX1-3" fmla="*/ 6228184 w 6228184"/>
              <a:gd name="connsiteY1-4" fmla="*/ 0 h 54000"/>
              <a:gd name="connsiteX2-5" fmla="*/ 6228184 w 6228184"/>
              <a:gd name="connsiteY2-6" fmla="*/ 54000 h 54000"/>
              <a:gd name="connsiteX3-7" fmla="*/ 72008 w 6228184"/>
              <a:gd name="connsiteY3-8" fmla="*/ 54000 h 54000"/>
              <a:gd name="connsiteX4-9" fmla="*/ 0 w 6228184"/>
              <a:gd name="connsiteY4-10" fmla="*/ 1 h 54000"/>
              <a:gd name="connsiteX0-11" fmla="*/ 0 w 6263903"/>
              <a:gd name="connsiteY0-12" fmla="*/ 1 h 58763"/>
              <a:gd name="connsiteX1-13" fmla="*/ 6228184 w 6263903"/>
              <a:gd name="connsiteY1-14" fmla="*/ 0 h 58763"/>
              <a:gd name="connsiteX2-15" fmla="*/ 6263903 w 6263903"/>
              <a:gd name="connsiteY2-16" fmla="*/ 58763 h 58763"/>
              <a:gd name="connsiteX3-17" fmla="*/ 72008 w 6263903"/>
              <a:gd name="connsiteY3-18" fmla="*/ 54000 h 58763"/>
              <a:gd name="connsiteX4-19" fmla="*/ 0 w 6263903"/>
              <a:gd name="connsiteY4-20" fmla="*/ 1 h 58763"/>
              <a:gd name="connsiteX0-21" fmla="*/ 0 w 6268665"/>
              <a:gd name="connsiteY0-22" fmla="*/ 0 h 58762"/>
              <a:gd name="connsiteX1-23" fmla="*/ 6268665 w 6268665"/>
              <a:gd name="connsiteY1-24" fmla="*/ 2380 h 58762"/>
              <a:gd name="connsiteX2-25" fmla="*/ 6263903 w 6268665"/>
              <a:gd name="connsiteY2-26" fmla="*/ 58762 h 58762"/>
              <a:gd name="connsiteX3-27" fmla="*/ 72008 w 6268665"/>
              <a:gd name="connsiteY3-28" fmla="*/ 53999 h 58762"/>
              <a:gd name="connsiteX4-29" fmla="*/ 0 w 6268665"/>
              <a:gd name="connsiteY4-30" fmla="*/ 0 h 58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268665" h="58762">
                <a:moveTo>
                  <a:pt x="0" y="0"/>
                </a:moveTo>
                <a:lnTo>
                  <a:pt x="6268665" y="2380"/>
                </a:lnTo>
                <a:lnTo>
                  <a:pt x="6263903" y="58762"/>
                </a:lnTo>
                <a:lnTo>
                  <a:pt x="72008" y="53999"/>
                </a:lnTo>
                <a:lnTo>
                  <a:pt x="0" y="0"/>
                </a:lnTo>
                <a:close/>
              </a:path>
            </a:pathLst>
          </a:custGeom>
          <a:solidFill>
            <a:srgbClr val="FF9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横版-rgb_画板 1_画板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5161" y="260708"/>
            <a:ext cx="3279748" cy="600139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335316" y="260444"/>
            <a:ext cx="5470872" cy="768527"/>
          </a:xfrm>
        </p:spPr>
        <p:txBody>
          <a:bodyPr>
            <a:noAutofit/>
          </a:bodyPr>
          <a:lstStyle>
            <a:lvl1pPr>
              <a:buNone/>
              <a:defRPr sz="3800" b="1" baseline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0413" cy="1797235"/>
          </a:xfrm>
          <a:prstGeom prst="rect">
            <a:avLst/>
          </a:prstGeom>
          <a:gradFill flip="none" rotWithShape="1">
            <a:gsLst>
              <a:gs pos="4000">
                <a:srgbClr val="D10300"/>
              </a:gs>
              <a:gs pos="100000">
                <a:srgbClr val="FF9806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3646934" y="405458"/>
            <a:ext cx="5976664" cy="115212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3071057" y="333946"/>
            <a:ext cx="6048299" cy="719584"/>
          </a:xfrm>
        </p:spPr>
        <p:txBody>
          <a:bodyPr>
            <a:normAutofit/>
          </a:bodyPr>
          <a:lstStyle>
            <a:lvl1pPr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1955006" y="1196975"/>
            <a:ext cx="8280400" cy="576635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335317" y="0"/>
            <a:ext cx="11519780" cy="5350452"/>
          </a:xfrm>
          <a:prstGeom prst="rect">
            <a:avLst/>
          </a:prstGeom>
          <a:gradFill flip="none" rotWithShape="1">
            <a:gsLst>
              <a:gs pos="4000">
                <a:srgbClr val="D10300"/>
              </a:gs>
              <a:gs pos="100000">
                <a:srgbClr val="FF9806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竖版1-rgb_画板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45926" y="5522382"/>
            <a:ext cx="1809171" cy="107649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39318" y="5542518"/>
            <a:ext cx="6911868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800" b="1" spc="8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+Tel: </a:t>
            </a:r>
            <a:r>
              <a:rPr lang="en-US" altLang="zh-CN" sz="1800" spc="8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010-8888-8888     010-8888-8888</a:t>
            </a:r>
            <a:endParaRPr lang="en-US" altLang="zh-CN" sz="1800" spc="80" dirty="0">
              <a:solidFill>
                <a:srgbClr val="333333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en-US" altLang="zh-CN" sz="1800" b="1" spc="8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E-mail: </a:t>
            </a:r>
            <a:r>
              <a:rPr lang="en-US" altLang="zh-CN" sz="1800" spc="8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daiyongming@bjsidic.com</a:t>
            </a:r>
            <a:endParaRPr lang="en-US" altLang="zh-CN" sz="1800" spc="80" dirty="0">
              <a:solidFill>
                <a:srgbClr val="333333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en-US" altLang="zh-CN" sz="1800" b="1" spc="8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Web: </a:t>
            </a:r>
            <a:r>
              <a:rPr lang="en-US" altLang="zh-CN" sz="1800" spc="8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4"/>
              </a:rPr>
              <a:t>www.smebj.cn</a:t>
            </a:r>
            <a:endParaRPr lang="en-US" altLang="zh-CN" sz="1800" spc="80" dirty="0">
              <a:solidFill>
                <a:srgbClr val="333333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en-US" altLang="zh-CN" sz="1800" b="1" spc="8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Adress: </a:t>
            </a:r>
            <a:r>
              <a:rPr lang="zh-CN" altLang="en-US" sz="1600" spc="80" dirty="0">
                <a:solidFill>
                  <a:srgbClr val="333333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北京市海淀区四道口北街大钟寺怡和</a:t>
            </a:r>
            <a:r>
              <a:rPr lang="zh-CN" altLang="en-US" sz="1600" spc="80" dirty="0">
                <a:solidFill>
                  <a:srgbClr val="333333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spc="80" dirty="0">
                <a:solidFill>
                  <a:srgbClr val="333333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</a:rPr>
              <a:t>8 </a:t>
            </a:r>
            <a:r>
              <a:rPr lang="zh-CN" altLang="en-US" sz="1600" spc="80" dirty="0">
                <a:solidFill>
                  <a:srgbClr val="333333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号院 </a:t>
            </a:r>
            <a:r>
              <a:rPr lang="en-US" altLang="zh-CN" sz="1600" spc="80" dirty="0">
                <a:solidFill>
                  <a:srgbClr val="333333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</a:rPr>
              <a:t>7</a:t>
            </a:r>
            <a:r>
              <a:rPr lang="en-US" altLang="zh-CN" sz="1600" spc="80" dirty="0">
                <a:solidFill>
                  <a:srgbClr val="333333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r>
              <a:rPr lang="zh-CN" altLang="en-US" sz="1600" spc="80" dirty="0">
                <a:solidFill>
                  <a:srgbClr val="333333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号楼</a:t>
            </a:r>
            <a:endParaRPr lang="zh-CN" altLang="en-US" sz="1600" spc="80" dirty="0">
              <a:solidFill>
                <a:srgbClr val="333333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99994" y="1222494"/>
            <a:ext cx="5856054" cy="1055468"/>
          </a:xfrm>
          <a:noFill/>
        </p:spPr>
        <p:txBody>
          <a:bodyPr>
            <a:noAutofit/>
          </a:bodyPr>
          <a:lstStyle>
            <a:lvl1pPr>
              <a:buNone/>
              <a:defRPr sz="6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谢  谢！</a:t>
            </a:r>
            <a:endParaRPr lang="en-US" altLang="zh-CN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1199994" y="2277962"/>
            <a:ext cx="5951292" cy="2208194"/>
          </a:xfrm>
        </p:spPr>
        <p:txBody>
          <a:bodyPr>
            <a:normAutofit/>
          </a:bodyPr>
          <a:lstStyle>
            <a:lvl1pPr marL="457200" marR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6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Thank you!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E209-4073-4431-B2A2-F8EF19FBE7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4D1A-D01D-4824-8C49-3664586C4A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199301" y="1028972"/>
            <a:ext cx="7775621" cy="4130572"/>
          </a:xfrm>
        </p:spPr>
        <p:txBody>
          <a:bodyPr/>
          <a:lstStyle>
            <a:lvl1pPr>
              <a:buNone/>
              <a:defRPr baseline="0">
                <a:latin typeface="Arial" panose="020B0604020202020204" pitchFamily="34" charset="0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240CE209-4073-4431-B2A2-F8EF19FBE70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64D1A-D01D-4824-8C49-3664586C4AF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219200" rtl="0" eaLnBrk="1" latinLnBrk="0" hangingPunct="1">
        <a:spcBef>
          <a:spcPct val="0"/>
        </a:spcBef>
        <a:buNone/>
        <a:defRPr sz="59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hyperlink" Target="https://www.smebj.cn/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1"/>
          <p:cNvSpPr>
            <a:spLocks noGrp="1"/>
          </p:cNvSpPr>
          <p:nvPr>
            <p:ph type="body" sz="quarter" idx="12"/>
          </p:nvPr>
        </p:nvSpPr>
        <p:spPr>
          <a:xfrm>
            <a:off x="1822418" y="2872093"/>
            <a:ext cx="8543870" cy="960329"/>
          </a:xfrm>
        </p:spPr>
        <p:txBody>
          <a:bodyPr>
            <a:normAutofit fontScale="40000"/>
          </a:bodyPr>
          <a:lstStyle/>
          <a:p>
            <a:r>
              <a:rPr lang="en-US" altLang="zh-CN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</a:t>
            </a:r>
            <a:r>
              <a:rPr lang="en-US" altLang="zh-CN" sz="5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</a:t>
            </a:r>
            <a:r>
              <a:rPr lang="x-none" altLang="en-US" sz="5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合作</a:t>
            </a:r>
            <a:r>
              <a:rPr lang="zh-CN" altLang="en-US" sz="5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服务商和服务产品申请操作指南</a:t>
            </a:r>
            <a:endParaRPr lang="zh-CN" altLang="en-US" sz="54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5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endParaRPr lang="zh-CN" altLang="en-US" sz="54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3"/>
          </p:nvPr>
        </p:nvSpPr>
        <p:spPr>
          <a:xfrm>
            <a:off x="1079058" y="1204423"/>
            <a:ext cx="10031566" cy="1247005"/>
          </a:xfrm>
        </p:spPr>
        <p:txBody>
          <a:bodyPr/>
          <a:lstStyle/>
          <a:p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北京市中小企业公共服务平台</a:t>
            </a:r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80650" y="3304540"/>
            <a:ext cx="4063365" cy="9144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86000" y="3668638"/>
            <a:ext cx="40481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62" y="2786788"/>
            <a:ext cx="4067175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lnSpc>
                <a:spcPct val="114000"/>
              </a:lnSpc>
            </a:pPr>
            <a:r>
              <a:rPr lang="zh-CN" altLang="en-US" sz="3600" dirty="0"/>
              <a:t>三、申请成为服务商</a:t>
            </a:r>
            <a:endParaRPr lang="en-US" altLang="zh-CN" sz="3600" dirty="0"/>
          </a:p>
        </p:txBody>
      </p:sp>
      <p:sp>
        <p:nvSpPr>
          <p:cNvPr id="65" name="Text Placeholder 12"/>
          <p:cNvSpPr txBox="1"/>
          <p:nvPr/>
        </p:nvSpPr>
        <p:spPr>
          <a:xfrm>
            <a:off x="262558" y="1333007"/>
            <a:ext cx="7848122" cy="1296756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若当前用户未登录，则跳转登录页面</a:t>
            </a:r>
            <a:endParaRPr lang="en-US" altLang="zh-CN" sz="1800" b="1" spc="-8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若当前用户已进行企业认证，则直接跳转服务商征集表单第一页（见下页）</a:t>
            </a:r>
            <a:endParaRPr lang="en-US" altLang="zh-CN" sz="1800" b="1" spc="-8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若当前用户未进行企业认证，则弹出单位性质选择框</a:t>
            </a:r>
            <a:endParaRPr lang="en-GB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Text Placeholder 12"/>
          <p:cNvSpPr txBox="1"/>
          <p:nvPr/>
        </p:nvSpPr>
        <p:spPr>
          <a:xfrm>
            <a:off x="222852" y="5958697"/>
            <a:ext cx="8176609" cy="42342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Normal" panose="020B0400000000000000" pitchFamily="34" charset="-122"/>
              </a:rPr>
              <a:t>选择单位性质后，企业用户打开企业认证新页面，原页变为选择框</a:t>
            </a:r>
            <a:endParaRPr lang="en-US" altLang="zh-CN" sz="1800" b="1" spc="-8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Normal" panose="020B0400000000000000" pitchFamily="34" charset="-122"/>
            </a:endParaRPr>
          </a:p>
          <a:p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Normal" panose="020B0400000000000000" pitchFamily="34" charset="-122"/>
              </a:rPr>
              <a:t>否则直接跳转服务商征集表单第一页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（见下页）</a:t>
            </a:r>
            <a:endParaRPr lang="en-GB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6671270" y="5229994"/>
            <a:ext cx="864096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3862958" y="2277666"/>
            <a:ext cx="0" cy="7416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2"/>
          <p:cNvSpPr txBox="1"/>
          <p:nvPr/>
        </p:nvSpPr>
        <p:spPr>
          <a:xfrm>
            <a:off x="7687753" y="1253725"/>
            <a:ext cx="4023327" cy="189547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Normal" panose="020B0400000000000000" pitchFamily="34" charset="-122"/>
              </a:rPr>
              <a:t>在新页面中完成统一身份认证后（见上一章），回到原页面，点击“</a:t>
            </a:r>
            <a:r>
              <a:rPr lang="zh-CN" altLang="en-US" sz="1800" b="1" spc="-8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Normal" panose="020B0400000000000000" pitchFamily="34" charset="-122"/>
              </a:rPr>
              <a:t>我已完成统一身份认证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Normal" panose="020B0400000000000000" pitchFamily="34" charset="-122"/>
              </a:rPr>
              <a:t>”按钮，在系统验证认证成功后跳转服务商征集表单第一页，若认证失败，或选择“</a:t>
            </a:r>
            <a:r>
              <a:rPr lang="zh-CN" altLang="en-US" sz="1800" b="1" spc="-8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Normal" panose="020B0400000000000000" pitchFamily="34" charset="-122"/>
              </a:rPr>
              <a:t>不去认证，我再考虑一下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Normal" panose="020B0400000000000000" pitchFamily="34" charset="-122"/>
              </a:rPr>
              <a:t>”，则关闭选择框，回到服务商首页</a:t>
            </a:r>
            <a:endParaRPr lang="en-GB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" name="箭头: 下 20"/>
          <p:cNvSpPr/>
          <p:nvPr/>
        </p:nvSpPr>
        <p:spPr>
          <a:xfrm>
            <a:off x="9407574" y="3021013"/>
            <a:ext cx="249175" cy="552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lnSpc>
                <a:spcPct val="114000"/>
              </a:lnSpc>
            </a:pPr>
            <a:r>
              <a:rPr lang="zh-CN" altLang="en-US" sz="3600" dirty="0"/>
              <a:t>三、申请成为服务商</a:t>
            </a:r>
            <a:endParaRPr lang="en-US" altLang="zh-CN" sz="3600" dirty="0"/>
          </a:p>
        </p:txBody>
      </p:sp>
      <p:sp>
        <p:nvSpPr>
          <p:cNvPr id="65" name="Text Placeholder 12"/>
          <p:cNvSpPr txBox="1"/>
          <p:nvPr/>
        </p:nvSpPr>
        <p:spPr>
          <a:xfrm>
            <a:off x="550590" y="1557586"/>
            <a:ext cx="6408712" cy="482484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服务商征集表单第一页为服务商基础信息根据系统填写</a:t>
            </a:r>
            <a:endParaRPr lang="en-US" altLang="zh-CN" sz="1800" b="1" spc="-8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页面顶端展示服务商征集流程、企业名称、当前申请状态</a:t>
            </a:r>
            <a:endParaRPr lang="en-US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中间为表单填写项</a:t>
            </a:r>
            <a:endParaRPr lang="en-US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底端是“临时保存”和“下一页”按钮</a:t>
            </a:r>
            <a:endParaRPr lang="en-US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临时保存</a:t>
            </a:r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”操作只校验填写内容的合规性，不校验必填项</a:t>
            </a:r>
            <a:endParaRPr lang="en-US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请务必按照提示填写和上传文件，错误提示显示在错误项下方</a:t>
            </a:r>
            <a:endParaRPr lang="en-US" altLang="zh-CN" sz="18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下一页</a:t>
            </a:r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”操作进行全页保存和全量校验，并跳转到下一页</a:t>
            </a:r>
            <a:endParaRPr lang="en-US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200000"/>
              </a:lnSpc>
            </a:pPr>
            <a:endParaRPr lang="en-GB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6813" y="226514"/>
            <a:ext cx="3688284" cy="6246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对话气泡: 圆角矩形 4"/>
          <p:cNvSpPr/>
          <p:nvPr/>
        </p:nvSpPr>
        <p:spPr>
          <a:xfrm>
            <a:off x="6815286" y="4869954"/>
            <a:ext cx="4782691" cy="1116124"/>
          </a:xfrm>
          <a:prstGeom prst="wedgeRoundRectCallout">
            <a:avLst>
              <a:gd name="adj1" fmla="val 17143"/>
              <a:gd name="adj2" fmla="val 676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302" y="5013678"/>
            <a:ext cx="463867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lnSpc>
                <a:spcPct val="114000"/>
              </a:lnSpc>
            </a:pPr>
            <a:r>
              <a:rPr lang="zh-CN" altLang="en-US" sz="3600" dirty="0"/>
              <a:t>三、申请成为服务商</a:t>
            </a:r>
            <a:endParaRPr lang="en-US" altLang="zh-CN" sz="3600" dirty="0"/>
          </a:p>
        </p:txBody>
      </p:sp>
      <p:sp>
        <p:nvSpPr>
          <p:cNvPr id="65" name="Text Placeholder 12"/>
          <p:cNvSpPr txBox="1"/>
          <p:nvPr/>
        </p:nvSpPr>
        <p:spPr>
          <a:xfrm>
            <a:off x="550590" y="1557586"/>
            <a:ext cx="6408712" cy="482484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服务商征集表单第二页为服务商基础信息，根据系统填写</a:t>
            </a:r>
            <a:endParaRPr lang="en-US" altLang="zh-CN" sz="1800" b="1" spc="-8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页面顶端依旧展示服务商征集流程、企业名称、当前申请状态</a:t>
            </a:r>
            <a:endParaRPr lang="en-US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中间为表单填写项，包括运营条件、服务能力、</a:t>
            </a:r>
            <a:endParaRPr lang="en-US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底端是“临时保存”、“上一页”和“提交”按钮</a:t>
            </a:r>
            <a:endParaRPr lang="en-US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临时保存</a:t>
            </a:r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”操作只校验填写内容的合规性，不校验必填项</a:t>
            </a:r>
            <a:endParaRPr lang="en-US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请务必按照提示填写和上传文件，错误提示显示在错误项下方</a:t>
            </a:r>
            <a:endParaRPr lang="en-US" altLang="zh-CN" sz="18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上一页</a:t>
            </a:r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”操作进行全页保存和全量校验，并跳转到上一页</a:t>
            </a:r>
            <a:endParaRPr lang="en-US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提交</a:t>
            </a:r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”操作在校验通过后将表单提交给平台运营人员进行审核</a:t>
            </a:r>
            <a:endParaRPr lang="en-US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200000"/>
              </a:lnSpc>
            </a:pPr>
            <a:endParaRPr lang="en-GB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r="18901" b="6560"/>
          <a:stretch>
            <a:fillRect/>
          </a:stretch>
        </p:blipFill>
        <p:spPr>
          <a:xfrm>
            <a:off x="7751390" y="117426"/>
            <a:ext cx="4032448" cy="6409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对话气泡: 圆角矩形 4"/>
          <p:cNvSpPr/>
          <p:nvPr/>
        </p:nvSpPr>
        <p:spPr>
          <a:xfrm>
            <a:off x="7967414" y="5229994"/>
            <a:ext cx="3312368" cy="864096"/>
          </a:xfrm>
          <a:prstGeom prst="wedgeRoundRectCallout">
            <a:avLst>
              <a:gd name="adj1" fmla="val 3280"/>
              <a:gd name="adj2" fmla="val 655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548" y="5446018"/>
            <a:ext cx="3086100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lnSpc>
                <a:spcPct val="114000"/>
              </a:lnSpc>
            </a:pPr>
            <a:r>
              <a:rPr lang="zh-CN" altLang="en-US" sz="3600" dirty="0"/>
              <a:t>四、申请结果</a:t>
            </a:r>
            <a:endParaRPr lang="en-US" altLang="zh-CN" sz="3600" dirty="0"/>
          </a:p>
        </p:txBody>
      </p:sp>
      <p:sp>
        <p:nvSpPr>
          <p:cNvPr id="65" name="Text Placeholder 12"/>
          <p:cNvSpPr txBox="1"/>
          <p:nvPr/>
        </p:nvSpPr>
        <p:spPr>
          <a:xfrm>
            <a:off x="957165" y="1375755"/>
            <a:ext cx="11233248" cy="277295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在服务商征集表单页顶端</a:t>
            </a:r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服务商征集流程下方右侧，展示当前申请状态</a:t>
            </a:r>
            <a:endParaRPr lang="en-US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spc="-80" dirty="0">
                <a:solidFill>
                  <a:srgbClr val="333333"/>
                </a:solidFill>
                <a:latin typeface="思源黑体 CN Normal" panose="020B0400000000000000" pitchFamily="34" charset="-122"/>
                <a:ea typeface="思源黑体 CN Bold" panose="020B0800000000000000" pitchFamily="34" charset="-122"/>
              </a:rPr>
              <a:t>若当前为初次申请，则提示“当前为初次申请，请逐一填写下列内容”</a:t>
            </a:r>
            <a:endParaRPr lang="en-US" altLang="zh-CN" sz="1800" b="1" spc="-80" dirty="0">
              <a:solidFill>
                <a:srgbClr val="333333"/>
              </a:solidFill>
              <a:latin typeface="思源黑体 CN Normal" panose="020B04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spc="-80" dirty="0">
                <a:solidFill>
                  <a:srgbClr val="333333"/>
                </a:solidFill>
                <a:latin typeface="思源黑体 CN Normal" panose="020B0400000000000000" pitchFamily="34" charset="-122"/>
                <a:ea typeface="思源黑体 CN Bold" panose="020B0800000000000000" pitchFamily="34" charset="-122"/>
              </a:rPr>
              <a:t>若之前已提交过申请，且审核状态为未审核或审核不通过，则提示上次提交时间及审核状态</a:t>
            </a:r>
            <a:endParaRPr lang="en-US" altLang="zh-CN" sz="1800" b="1" spc="-80" dirty="0">
              <a:solidFill>
                <a:srgbClr val="333333"/>
              </a:solidFill>
              <a:latin typeface="思源黑体 CN Normal" panose="020B04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spc="-80" dirty="0">
                <a:solidFill>
                  <a:srgbClr val="333333"/>
                </a:solidFill>
                <a:latin typeface="思源黑体 CN Normal" panose="020B0400000000000000" pitchFamily="34" charset="-122"/>
                <a:ea typeface="思源黑体 CN Bold" panose="020B0800000000000000" pitchFamily="34" charset="-122"/>
              </a:rPr>
              <a:t>如“上次提交时间</a:t>
            </a:r>
            <a:r>
              <a:rPr lang="en-US" altLang="zh-CN" sz="1800" b="1" spc="-80" dirty="0">
                <a:solidFill>
                  <a:srgbClr val="333333"/>
                </a:solidFill>
                <a:latin typeface="思源黑体 CN Normal" panose="020B0400000000000000" pitchFamily="34" charset="-122"/>
                <a:ea typeface="思源黑体 CN Bold" panose="020B0800000000000000" pitchFamily="34" charset="-122"/>
              </a:rPr>
              <a:t>2022-3-31 10:03:34</a:t>
            </a:r>
            <a:r>
              <a:rPr lang="zh-CN" altLang="en-US" sz="1800" b="1" spc="-80" dirty="0">
                <a:solidFill>
                  <a:srgbClr val="333333"/>
                </a:solidFill>
                <a:latin typeface="思源黑体 CN Normal" panose="020B0400000000000000" pitchFamily="34" charset="-122"/>
                <a:ea typeface="思源黑体 CN Bold" panose="020B0800000000000000" pitchFamily="34" charset="-122"/>
              </a:rPr>
              <a:t>，当前状态：未审核”，且下方表单回显上次提交内容</a:t>
            </a:r>
            <a:endParaRPr lang="en-US" altLang="zh-CN" sz="1800" b="1" spc="-80" dirty="0">
              <a:solidFill>
                <a:srgbClr val="333333"/>
              </a:solidFill>
              <a:latin typeface="思源黑体 CN Normal" panose="020B04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spc="-80" dirty="0">
                <a:solidFill>
                  <a:srgbClr val="333333"/>
                </a:solidFill>
                <a:latin typeface="思源黑体 CN Normal" panose="020B0400000000000000" pitchFamily="34" charset="-122"/>
                <a:ea typeface="思源黑体 CN Bold" panose="020B0800000000000000" pitchFamily="34" charset="-122"/>
              </a:rPr>
              <a:t>若已审核通过，则用户已变更为服务商角色，应在首页右侧悬浮边栏工作台中点击“产品服务中心直接进入后台”</a:t>
            </a:r>
            <a:endParaRPr lang="en-US" altLang="zh-CN" sz="1800" b="1" spc="-8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50000"/>
              </a:lnSpc>
            </a:pPr>
            <a:endParaRPr lang="en-GB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1488" y="3933850"/>
            <a:ext cx="8569399" cy="233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: 圆角 4"/>
          <p:cNvSpPr/>
          <p:nvPr/>
        </p:nvSpPr>
        <p:spPr>
          <a:xfrm>
            <a:off x="7463358" y="5662042"/>
            <a:ext cx="2448272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104" y="4509914"/>
            <a:ext cx="3240360" cy="517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箭头: 上下 5"/>
          <p:cNvSpPr/>
          <p:nvPr/>
        </p:nvSpPr>
        <p:spPr>
          <a:xfrm>
            <a:off x="9266720" y="5085978"/>
            <a:ext cx="216024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lnSpc>
                <a:spcPct val="114000"/>
              </a:lnSpc>
            </a:pPr>
            <a:r>
              <a:rPr lang="zh-CN" altLang="en-US" sz="3600" dirty="0"/>
              <a:t>五、申请结果</a:t>
            </a:r>
            <a:endParaRPr lang="en-US" altLang="zh-CN" sz="3600" dirty="0"/>
          </a:p>
        </p:txBody>
      </p:sp>
      <p:sp>
        <p:nvSpPr>
          <p:cNvPr id="65" name="Text Placeholder 12"/>
          <p:cNvSpPr txBox="1"/>
          <p:nvPr/>
        </p:nvSpPr>
        <p:spPr>
          <a:xfrm>
            <a:off x="1293937" y="1341562"/>
            <a:ext cx="9602537" cy="104592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b="1" spc="-80" dirty="0">
                <a:solidFill>
                  <a:srgbClr val="333333"/>
                </a:solidFill>
                <a:latin typeface="思源黑体 CN Normal" panose="020B0400000000000000" pitchFamily="34" charset="-122"/>
                <a:ea typeface="思源黑体 CN Bold" panose="020B0800000000000000" pitchFamily="34" charset="-122"/>
              </a:rPr>
              <a:t>若已审核通过，则用户已变更为服务商角色，可以进行产品和订单管理</a:t>
            </a:r>
            <a:endParaRPr lang="en-US" altLang="zh-CN" sz="1800" b="1" spc="-80" dirty="0">
              <a:solidFill>
                <a:srgbClr val="333333"/>
              </a:solidFill>
              <a:latin typeface="思源黑体 CN Normal" panose="020B04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spc="-80" dirty="0">
                <a:solidFill>
                  <a:srgbClr val="333333"/>
                </a:solidFill>
                <a:latin typeface="思源黑体 CN Normal" panose="020B0400000000000000" pitchFamily="34" charset="-122"/>
                <a:ea typeface="思源黑体 CN Bold" panose="020B0800000000000000" pitchFamily="34" charset="-122"/>
              </a:rPr>
              <a:t>应在首页右侧悬浮边栏“</a:t>
            </a:r>
            <a:r>
              <a:rPr lang="zh-CN" altLang="en-US" sz="1800" b="1" spc="-8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Bold" panose="020B0800000000000000" pitchFamily="34" charset="-122"/>
              </a:rPr>
              <a:t>工作台</a:t>
            </a:r>
            <a:r>
              <a:rPr lang="zh-CN" altLang="en-US" sz="1800" b="1" spc="-80" dirty="0">
                <a:solidFill>
                  <a:srgbClr val="333333"/>
                </a:solidFill>
                <a:latin typeface="思源黑体 CN Normal" panose="020B0400000000000000" pitchFamily="34" charset="-122"/>
                <a:ea typeface="思源黑体 CN Bold" panose="020B0800000000000000" pitchFamily="34" charset="-122"/>
              </a:rPr>
              <a:t>”中点击“</a:t>
            </a:r>
            <a:r>
              <a:rPr lang="zh-CN" altLang="en-US" sz="1800" b="1" spc="-8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Bold" panose="020B0800000000000000" pitchFamily="34" charset="-122"/>
              </a:rPr>
              <a:t>产品服务中心</a:t>
            </a:r>
            <a:r>
              <a:rPr lang="zh-CN" altLang="en-US" sz="1800" b="1" spc="-80" dirty="0">
                <a:solidFill>
                  <a:srgbClr val="333333"/>
                </a:solidFill>
                <a:latin typeface="思源黑体 CN Normal" panose="020B0400000000000000" pitchFamily="34" charset="-122"/>
                <a:ea typeface="思源黑体 CN Bold" panose="020B0800000000000000" pitchFamily="34" charset="-122"/>
              </a:rPr>
              <a:t>”下的“</a:t>
            </a:r>
            <a:r>
              <a:rPr lang="zh-CN" altLang="en-US" sz="1800" b="1" spc="-8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Bold" panose="020B0800000000000000" pitchFamily="34" charset="-122"/>
              </a:rPr>
              <a:t>查看专区</a:t>
            </a:r>
            <a:r>
              <a:rPr lang="zh-CN" altLang="en-US" sz="1800" b="1" spc="-80" dirty="0">
                <a:solidFill>
                  <a:srgbClr val="333333"/>
                </a:solidFill>
                <a:latin typeface="思源黑体 CN Normal" panose="020B0400000000000000" pitchFamily="34" charset="-122"/>
                <a:ea typeface="思源黑体 CN Bold" panose="020B0800000000000000" pitchFamily="34" charset="-122"/>
              </a:rPr>
              <a:t>”直接进入后台</a:t>
            </a:r>
            <a:endParaRPr lang="en-US" altLang="zh-CN" sz="1800" b="1" spc="-8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50000"/>
              </a:lnSpc>
            </a:pPr>
            <a:endParaRPr lang="en-GB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550" y="2565698"/>
            <a:ext cx="8471470" cy="3700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: 圆角 7"/>
          <p:cNvSpPr/>
          <p:nvPr/>
        </p:nvSpPr>
        <p:spPr>
          <a:xfrm>
            <a:off x="8298438" y="3826496"/>
            <a:ext cx="504056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143" y="2991551"/>
            <a:ext cx="2265671" cy="2951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箭头: 右 10"/>
          <p:cNvSpPr/>
          <p:nvPr/>
        </p:nvSpPr>
        <p:spPr>
          <a:xfrm>
            <a:off x="8874502" y="3970512"/>
            <a:ext cx="80316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/>
        </p:nvSpPr>
        <p:spPr>
          <a:xfrm>
            <a:off x="10098638" y="3610472"/>
            <a:ext cx="1152128" cy="1080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967414" y="2709714"/>
            <a:ext cx="576064" cy="216024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391296" y="826981"/>
            <a:ext cx="6239881" cy="1162320"/>
          </a:xfrm>
        </p:spPr>
        <p:txBody>
          <a:bodyPr/>
          <a:lstStyle/>
          <a:p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   录   </a:t>
            </a:r>
            <a:r>
              <a:rPr lang="en-US" altLang="zh-CN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CONTENTS</a:t>
            </a:r>
            <a:endParaRPr lang="zh-CN" altLang="en-US" dirty="0">
              <a:latin typeface="Source Sans Pro" panose="020B0503030403020204" pitchFamily="34" charset="0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175505" y="2613414"/>
            <a:ext cx="5880141" cy="2904612"/>
          </a:xfrm>
        </p:spPr>
        <p:txBody>
          <a:bodyPr/>
          <a:lstStyle/>
          <a:p>
            <a:pPr lvl="0">
              <a:lnSpc>
                <a:spcPct val="114000"/>
              </a:lnSpc>
              <a:buNone/>
            </a:pPr>
            <a:r>
              <a:rPr lang="zh-CN" altLang="en-US" dirty="0"/>
              <a:t>一</a:t>
            </a:r>
            <a:r>
              <a:rPr lang="zh-CN" altLang="en-US" sz="2800" dirty="0"/>
              <a:t>、注册</a:t>
            </a:r>
            <a:r>
              <a:rPr lang="en-US" altLang="zh-CN" sz="2800" dirty="0"/>
              <a:t>/</a:t>
            </a:r>
            <a:r>
              <a:rPr lang="zh-CN" altLang="en-US" sz="2800" dirty="0"/>
              <a:t>登录</a:t>
            </a:r>
            <a:endParaRPr lang="en-US" altLang="zh-CN" sz="2800" dirty="0"/>
          </a:p>
          <a:p>
            <a:pPr>
              <a:lnSpc>
                <a:spcPct val="114000"/>
              </a:lnSpc>
              <a:buNone/>
            </a:pPr>
            <a:r>
              <a:rPr lang="zh-CN" altLang="en-US" sz="2800" dirty="0"/>
              <a:t>二、企业认证</a:t>
            </a:r>
            <a:endParaRPr lang="en-US" altLang="zh-CN" sz="2800" dirty="0"/>
          </a:p>
          <a:p>
            <a:pPr>
              <a:lnSpc>
                <a:spcPct val="114000"/>
              </a:lnSpc>
              <a:buNone/>
            </a:pPr>
            <a:r>
              <a:rPr lang="zh-CN" altLang="en-US" dirty="0"/>
              <a:t>三</a:t>
            </a:r>
            <a:r>
              <a:rPr lang="zh-CN" altLang="en-US" sz="2800" dirty="0"/>
              <a:t>、</a:t>
            </a:r>
            <a:r>
              <a:rPr lang="zh-CN" altLang="en-US" dirty="0"/>
              <a:t>申请成为服务商</a:t>
            </a:r>
            <a:endParaRPr lang="en-US" altLang="zh-CN" dirty="0"/>
          </a:p>
          <a:p>
            <a:pPr>
              <a:lnSpc>
                <a:spcPct val="114000"/>
              </a:lnSpc>
              <a:buNone/>
            </a:pPr>
            <a:r>
              <a:rPr lang="zh-CN" altLang="en-US" dirty="0"/>
              <a:t>四、申请结果</a:t>
            </a:r>
            <a:endParaRPr lang="en-US" altLang="zh-CN" dirty="0"/>
          </a:p>
          <a:p>
            <a:pPr>
              <a:lnSpc>
                <a:spcPct val="114000"/>
              </a:lnSpc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lnSpc>
                <a:spcPct val="114000"/>
              </a:lnSpc>
            </a:pPr>
            <a:r>
              <a:rPr lang="zh-CN" altLang="en-US" sz="3600" dirty="0"/>
              <a:t>一、注册</a:t>
            </a:r>
            <a:r>
              <a:rPr lang="en-US" altLang="zh-CN" sz="3600" dirty="0"/>
              <a:t>/</a:t>
            </a:r>
            <a:r>
              <a:rPr lang="zh-CN" altLang="en-US" sz="3600" dirty="0"/>
              <a:t>登录</a:t>
            </a:r>
            <a:endParaRPr lang="en-US" altLang="zh-CN" sz="3600" dirty="0"/>
          </a:p>
        </p:txBody>
      </p:sp>
      <p:sp>
        <p:nvSpPr>
          <p:cNvPr id="65" name="Text Placeholder 12"/>
          <p:cNvSpPr txBox="1"/>
          <p:nvPr/>
        </p:nvSpPr>
        <p:spPr>
          <a:xfrm>
            <a:off x="838622" y="1346897"/>
            <a:ext cx="10369152" cy="74333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网站注册</a:t>
            </a:r>
            <a:r>
              <a:rPr lang="en-US" altLang="zh-CN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登录：从平台网站首页（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北京市中小企业公共服务平台官方网站：</a:t>
            </a:r>
            <a:r>
              <a:rPr lang="en-US" altLang="zh-CN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hlinkClick r:id="rId1"/>
              </a:rPr>
              <a:t>https://www.smebj.cn/</a:t>
            </a:r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点击右上方“</a:t>
            </a:r>
            <a:r>
              <a:rPr lang="zh-CN" altLang="en-US" sz="1800" b="1" spc="-8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注册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”或“</a:t>
            </a:r>
            <a:r>
              <a:rPr lang="zh-CN" altLang="en-US" sz="1800" b="1" spc="-8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登录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”链接</a:t>
            </a:r>
            <a:endParaRPr lang="en-US" altLang="zh-CN" sz="1800" b="1" spc="-8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endParaRPr lang="en-GB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1" name="Text Placeholder 12"/>
          <p:cNvSpPr txBox="1"/>
          <p:nvPr/>
        </p:nvSpPr>
        <p:spPr>
          <a:xfrm>
            <a:off x="1342678" y="2277666"/>
            <a:ext cx="3168352" cy="45530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400" spc="-8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1" name="Text Placeholder 12"/>
          <p:cNvSpPr txBox="1"/>
          <p:nvPr/>
        </p:nvSpPr>
        <p:spPr>
          <a:xfrm>
            <a:off x="7751390" y="3060390"/>
            <a:ext cx="3168352" cy="45530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400" spc="-8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8155" y="2061210"/>
            <a:ext cx="1092835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867" y="1939983"/>
            <a:ext cx="5345348" cy="2784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lnSpc>
                <a:spcPct val="114000"/>
              </a:lnSpc>
            </a:pPr>
            <a:r>
              <a:rPr lang="zh-CN" altLang="en-US" sz="3600" dirty="0"/>
              <a:t>一、注册</a:t>
            </a:r>
            <a:r>
              <a:rPr lang="en-US" altLang="zh-CN" sz="3600" dirty="0"/>
              <a:t>/</a:t>
            </a:r>
            <a:r>
              <a:rPr lang="zh-CN" altLang="en-US" sz="3600" dirty="0"/>
              <a:t>登录</a:t>
            </a:r>
            <a:r>
              <a:rPr lang="en-US" altLang="zh-CN" sz="3600" dirty="0"/>
              <a:t> </a:t>
            </a:r>
            <a:endParaRPr lang="en-US" altLang="zh-CN" sz="3600" dirty="0"/>
          </a:p>
        </p:txBody>
      </p:sp>
      <p:sp>
        <p:nvSpPr>
          <p:cNvPr id="65" name="Text Placeholder 12"/>
          <p:cNvSpPr txBox="1"/>
          <p:nvPr/>
        </p:nvSpPr>
        <p:spPr>
          <a:xfrm>
            <a:off x="478581" y="1435320"/>
            <a:ext cx="9276579" cy="74333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打开登录</a:t>
            </a:r>
            <a:r>
              <a:rPr lang="en-US" altLang="zh-CN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注册页面，页面提供登录和注册两个按钮。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</a:t>
            </a:r>
            <a:r>
              <a:rPr lang="zh-CN" altLang="en-US" sz="1800" b="1" spc="-8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注册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按钮</a:t>
            </a:r>
            <a:endParaRPr lang="en-US" altLang="zh-CN" sz="1800" b="1" spc="-8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endParaRPr lang="en-GB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1" name="Text Placeholder 12"/>
          <p:cNvSpPr txBox="1"/>
          <p:nvPr/>
        </p:nvSpPr>
        <p:spPr>
          <a:xfrm>
            <a:off x="1342678" y="2277666"/>
            <a:ext cx="3168352" cy="45530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400" spc="-8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1" name="Text Placeholder 12"/>
          <p:cNvSpPr txBox="1"/>
          <p:nvPr/>
        </p:nvSpPr>
        <p:spPr>
          <a:xfrm>
            <a:off x="7751390" y="3060390"/>
            <a:ext cx="3168352" cy="45530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400" spc="-8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3142878" y="3357786"/>
            <a:ext cx="413677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320842" y="5090234"/>
            <a:ext cx="7502556" cy="135261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400" b="1" dirty="0">
                <a:solidFill>
                  <a:srgbClr val="33333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在注册窗口中按提示依次输入用户名、手机号或邮箱、图形验证码、密码、确认密码等</a:t>
            </a:r>
            <a:endParaRPr lang="en-US" altLang="zh-CN" sz="1400" b="1" dirty="0">
              <a:solidFill>
                <a:srgbClr val="333333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点击“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立即注册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”按钮提交注册表单，若已填写内容不符合要求可以在对应项下查看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400" b="1" dirty="0">
                <a:solidFill>
                  <a:srgbClr val="33333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注册成功后可使用登录功能登录网站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j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649" y="1341562"/>
            <a:ext cx="4111834" cy="51579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87" y="1939983"/>
            <a:ext cx="5345348" cy="2784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lnSpc>
                <a:spcPct val="114000"/>
              </a:lnSpc>
            </a:pPr>
            <a:r>
              <a:rPr lang="zh-CN" altLang="en-US" sz="3600" dirty="0"/>
              <a:t>一、注册</a:t>
            </a:r>
            <a:r>
              <a:rPr lang="en-US" altLang="zh-CN" sz="3600" dirty="0"/>
              <a:t>/</a:t>
            </a:r>
            <a:r>
              <a:rPr lang="zh-CN" altLang="en-US" sz="3600" dirty="0"/>
              <a:t>登录</a:t>
            </a:r>
            <a:r>
              <a:rPr lang="en-US" altLang="zh-CN" sz="3600" dirty="0"/>
              <a:t> </a:t>
            </a:r>
            <a:endParaRPr lang="en-US" altLang="zh-CN" sz="3600" dirty="0"/>
          </a:p>
        </p:txBody>
      </p:sp>
      <p:sp>
        <p:nvSpPr>
          <p:cNvPr id="65" name="Text Placeholder 12"/>
          <p:cNvSpPr txBox="1"/>
          <p:nvPr/>
        </p:nvSpPr>
        <p:spPr>
          <a:xfrm>
            <a:off x="478581" y="1435320"/>
            <a:ext cx="9276579" cy="74333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打开登录</a:t>
            </a:r>
            <a:r>
              <a:rPr lang="en-US" altLang="zh-CN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lang="zh-CN" altLang="en-US" sz="1800" b="1" dirty="0">
                <a:solidFill>
                  <a:srgbClr val="33333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注册页面，页面提供登录和注册两个按钮。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</a:t>
            </a:r>
            <a:r>
              <a:rPr lang="zh-CN" altLang="en-US" sz="1800" b="1" spc="-8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登录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按钮，</a:t>
            </a:r>
            <a:r>
              <a:rPr lang="zh-CN" altLang="en-US" sz="1800" b="1" spc="-8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提供三种登录方式</a:t>
            </a:r>
            <a:endParaRPr lang="en-US" altLang="zh-CN" sz="1800" b="1" spc="-8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endParaRPr lang="en-GB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1" name="Text Placeholder 12"/>
          <p:cNvSpPr txBox="1"/>
          <p:nvPr/>
        </p:nvSpPr>
        <p:spPr>
          <a:xfrm>
            <a:off x="1342678" y="2277666"/>
            <a:ext cx="3168352" cy="45530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400" spc="-8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1" name="Text Placeholder 12"/>
          <p:cNvSpPr txBox="1"/>
          <p:nvPr/>
        </p:nvSpPr>
        <p:spPr>
          <a:xfrm>
            <a:off x="7751390" y="3060390"/>
            <a:ext cx="3168352" cy="45530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400" spc="-8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1414686" y="3285778"/>
            <a:ext cx="43204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460" y="3357786"/>
            <a:ext cx="3409850" cy="28716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166" y="1939982"/>
            <a:ext cx="3791519" cy="2868693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755161" y="1767407"/>
            <a:ext cx="2043672" cy="9144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b="1" dirty="0">
                <a:solidFill>
                  <a:srgbClr val="33333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3.</a:t>
            </a:r>
            <a:r>
              <a:rPr lang="zh-CN" altLang="en-US" sz="1400" b="1" dirty="0">
                <a:solidFill>
                  <a:srgbClr val="33333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使用已登录的北京通企服版</a:t>
            </a:r>
            <a:r>
              <a:rPr lang="en-US" altLang="zh-CN" sz="1400" b="1" dirty="0">
                <a:solidFill>
                  <a:srgbClr val="33333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APP</a:t>
            </a:r>
            <a:r>
              <a:rPr lang="zh-CN" altLang="en-US" sz="1400" b="1" dirty="0">
                <a:solidFill>
                  <a:srgbClr val="33333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扫描二维码进行“</a:t>
            </a:r>
            <a:r>
              <a:rPr lang="en-US" altLang="zh-CN" sz="1400" b="1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APP</a:t>
            </a:r>
            <a:r>
              <a:rPr lang="zh-CN" altLang="en-US" sz="1400" b="1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快捷登录</a:t>
            </a:r>
            <a:r>
              <a:rPr lang="zh-CN" altLang="en-US" sz="1400" b="1" dirty="0">
                <a:solidFill>
                  <a:srgbClr val="33333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”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j-cs"/>
            </a:endParaRPr>
          </a:p>
        </p:txBody>
      </p:sp>
      <p:sp>
        <p:nvSpPr>
          <p:cNvPr id="22" name="箭头: 下 21"/>
          <p:cNvSpPr/>
          <p:nvPr/>
        </p:nvSpPr>
        <p:spPr>
          <a:xfrm>
            <a:off x="10487694" y="2825823"/>
            <a:ext cx="360041" cy="6759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20842" y="5090234"/>
            <a:ext cx="7502556" cy="971843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b="1" dirty="0">
                <a:solidFill>
                  <a:srgbClr val="33333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1.</a:t>
            </a:r>
            <a:r>
              <a:rPr lang="zh-CN" altLang="en-US" sz="1400" b="1" dirty="0">
                <a:solidFill>
                  <a:srgbClr val="33333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使用注册时指定的用户名和密码进行“</a:t>
            </a:r>
            <a:r>
              <a:rPr lang="zh-CN" altLang="en-US" sz="1400" b="1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账号密码登录</a:t>
            </a:r>
            <a:r>
              <a:rPr lang="zh-CN" altLang="en-US" sz="1400" b="1" dirty="0">
                <a:solidFill>
                  <a:srgbClr val="33333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”</a:t>
            </a:r>
            <a:endParaRPr lang="en-US" altLang="zh-CN" sz="1400" b="1" dirty="0">
              <a:solidFill>
                <a:srgbClr val="333333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2.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使用注册时使用的手机号码、图形验证码、手机验证码进行“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验证码登录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”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j-cs"/>
            </a:endParaRPr>
          </a:p>
        </p:txBody>
      </p:sp>
      <p:sp>
        <p:nvSpPr>
          <p:cNvPr id="23" name="箭头: 右 22"/>
          <p:cNvSpPr/>
          <p:nvPr/>
        </p:nvSpPr>
        <p:spPr>
          <a:xfrm rot="18476766">
            <a:off x="4940359" y="4899171"/>
            <a:ext cx="936104" cy="42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8759502" y="2732968"/>
            <a:ext cx="1901630" cy="10172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圆角 6"/>
          <p:cNvSpPr/>
          <p:nvPr/>
        </p:nvSpPr>
        <p:spPr>
          <a:xfrm>
            <a:off x="6241197" y="2277666"/>
            <a:ext cx="2806337" cy="4553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903" y="1845618"/>
            <a:ext cx="10802606" cy="462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lnSpc>
                <a:spcPct val="114000"/>
              </a:lnSpc>
            </a:pPr>
            <a:r>
              <a:rPr lang="zh-CN" altLang="en-US" sz="3600" dirty="0"/>
              <a:t>二、企业认证</a:t>
            </a:r>
            <a:endParaRPr lang="en-US" altLang="zh-CN" sz="3600" dirty="0"/>
          </a:p>
        </p:txBody>
      </p:sp>
      <p:sp>
        <p:nvSpPr>
          <p:cNvPr id="65" name="Text Placeholder 12"/>
          <p:cNvSpPr txBox="1"/>
          <p:nvPr/>
        </p:nvSpPr>
        <p:spPr>
          <a:xfrm>
            <a:off x="6319" y="1304137"/>
            <a:ext cx="11761632" cy="101666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b="1" spc="-80" dirty="0">
                <a:solidFill>
                  <a:srgbClr val="333333"/>
                </a:solidFill>
                <a:latin typeface="思源黑体 CN Normal" panose="020B0400000000000000" pitchFamily="34" charset="-122"/>
                <a:ea typeface="思源黑体 CN Bold" panose="020B0800000000000000" pitchFamily="34" charset="-122"/>
              </a:rPr>
              <a:t>　　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登录成功后，页面自动跳转回网站首页，并在右上角显示用户的昵称，鼠标悬停在昵称上时出现下拉菜单“</a:t>
            </a:r>
            <a:r>
              <a:rPr lang="zh-CN" altLang="en-US" sz="1800" b="1" spc="-8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个人中心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” </a:t>
            </a:r>
            <a:endParaRPr lang="en-GB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10199662" y="1998944"/>
            <a:ext cx="868543" cy="10708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10265124" y="2418126"/>
            <a:ext cx="737619" cy="2304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lnSpc>
                <a:spcPct val="114000"/>
              </a:lnSpc>
            </a:pPr>
            <a:r>
              <a:rPr lang="zh-CN" altLang="en-US" sz="3600" dirty="0"/>
              <a:t>二、企业认证</a:t>
            </a:r>
            <a:endParaRPr lang="en-US" altLang="zh-CN" sz="3600" dirty="0"/>
          </a:p>
        </p:txBody>
      </p:sp>
      <p:sp>
        <p:nvSpPr>
          <p:cNvPr id="65" name="Text Placeholder 12"/>
          <p:cNvSpPr txBox="1"/>
          <p:nvPr/>
        </p:nvSpPr>
        <p:spPr>
          <a:xfrm>
            <a:off x="335316" y="1246520"/>
            <a:ext cx="11518498" cy="74333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spc="-80" dirty="0">
                <a:solidFill>
                  <a:srgbClr val="333333"/>
                </a:solidFill>
                <a:latin typeface="思源黑体 CN Normal" panose="020B0400000000000000" pitchFamily="34" charset="-122"/>
                <a:ea typeface="思源黑体 CN Bold" panose="020B0800000000000000" pitchFamily="34" charset="-122"/>
              </a:rPr>
              <a:t>　　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点击“</a:t>
            </a:r>
            <a:r>
              <a:rPr lang="zh-CN" altLang="en-US" sz="1800" b="1" spc="-8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个人中心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”，跳转到用户个人中心页面，在“</a:t>
            </a:r>
            <a:r>
              <a:rPr lang="zh-CN" altLang="en-US" sz="1800" b="1" spc="-8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个人主页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”里认证信息列表中，展示了北京市企业认证状态</a:t>
            </a:r>
            <a:endParaRPr lang="en-US" altLang="zh-CN" sz="1800" b="1" spc="-8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　　“</a:t>
            </a:r>
            <a:r>
              <a:rPr lang="zh-CN" altLang="en-US" sz="1800" b="1" spc="-8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未认证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”状态，点击可跳转到北京市统一身份认证平台，“</a:t>
            </a:r>
            <a:r>
              <a:rPr lang="zh-CN" altLang="en-US" sz="1800" b="1" spc="-8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已认证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”状态，不可点击。</a:t>
            </a:r>
            <a:endParaRPr lang="en-US" altLang="zh-CN" sz="1800" b="1" spc="-8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endParaRPr lang="en-GB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38622" y="2196135"/>
            <a:ext cx="8064896" cy="4365503"/>
            <a:chOff x="2062117" y="1989854"/>
            <a:chExt cx="8064896" cy="436550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62117" y="1989854"/>
              <a:ext cx="8064896" cy="43655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矩形: 圆角 13"/>
            <p:cNvSpPr/>
            <p:nvPr/>
          </p:nvSpPr>
          <p:spPr>
            <a:xfrm>
              <a:off x="2278782" y="3069754"/>
              <a:ext cx="1152128" cy="35493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3862958" y="3069753"/>
              <a:ext cx="792088" cy="35493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3934966" y="5085978"/>
              <a:ext cx="5832648" cy="85478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8903518" y="5513371"/>
              <a:ext cx="792088" cy="35493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752" y="5584480"/>
            <a:ext cx="1504950" cy="714375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>
            <a:off x="8399462" y="5950074"/>
            <a:ext cx="151216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9304436" y="2372535"/>
            <a:ext cx="1925266" cy="95810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400" b="1" dirty="0">
                <a:solidFill>
                  <a:srgbClr val="33333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“</a:t>
            </a:r>
            <a:r>
              <a:rPr lang="zh-CN" altLang="en-US" sz="1400" b="1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未认证</a:t>
            </a:r>
            <a:r>
              <a:rPr lang="zh-CN" altLang="en-US" sz="1400" b="1" dirty="0">
                <a:solidFill>
                  <a:srgbClr val="33333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”状态，可点击跳转认证页面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j-cs"/>
            </a:endParaRPr>
          </a:p>
        </p:txBody>
      </p:sp>
      <p:sp>
        <p:nvSpPr>
          <p:cNvPr id="18" name="箭头: 下 17"/>
          <p:cNvSpPr/>
          <p:nvPr/>
        </p:nvSpPr>
        <p:spPr>
          <a:xfrm rot="1745645">
            <a:off x="9086391" y="3174887"/>
            <a:ext cx="310883" cy="2573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443616" y="5017552"/>
            <a:ext cx="2345919" cy="52905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400" b="1" dirty="0">
                <a:solidFill>
                  <a:srgbClr val="33333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“</a:t>
            </a:r>
            <a:r>
              <a:rPr lang="zh-CN" altLang="en-US" sz="1400" b="1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已认证</a:t>
            </a:r>
            <a:r>
              <a:rPr lang="zh-CN" altLang="en-US" sz="1400" b="1" dirty="0">
                <a:solidFill>
                  <a:srgbClr val="33333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j-cs"/>
              </a:rPr>
              <a:t>”状态，不可点击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lnSpc>
                <a:spcPct val="114000"/>
              </a:lnSpc>
            </a:pPr>
            <a:r>
              <a:rPr lang="zh-CN" altLang="en-US" sz="3600" dirty="0"/>
              <a:t>二、企业认证</a:t>
            </a:r>
            <a:endParaRPr lang="en-US" altLang="zh-CN" sz="3600" dirty="0"/>
          </a:p>
        </p:txBody>
      </p:sp>
      <p:sp>
        <p:nvSpPr>
          <p:cNvPr id="65" name="Text Placeholder 12"/>
          <p:cNvSpPr txBox="1"/>
          <p:nvPr/>
        </p:nvSpPr>
        <p:spPr>
          <a:xfrm>
            <a:off x="335316" y="1333007"/>
            <a:ext cx="11518498" cy="44060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spc="-80" dirty="0">
                <a:solidFill>
                  <a:srgbClr val="333333"/>
                </a:solidFill>
                <a:latin typeface="思源黑体 CN Normal" panose="020B0400000000000000" pitchFamily="34" charset="-122"/>
                <a:ea typeface="思源黑体 CN Bold" panose="020B0800000000000000" pitchFamily="34" charset="-122"/>
              </a:rPr>
              <a:t>　　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在北京市统一身份认证平台登录界面，登录成功后，跳转回平台个人中心，北京市企业认证状态即变为“已认证”</a:t>
            </a:r>
            <a:endParaRPr lang="en-GB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0830" y="1874370"/>
            <a:ext cx="9073008" cy="4757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2"/>
          <p:cNvSpPr txBox="1"/>
          <p:nvPr/>
        </p:nvSpPr>
        <p:spPr>
          <a:xfrm>
            <a:off x="369675" y="3850700"/>
            <a:ext cx="2016223" cy="274844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800" b="1" spc="-8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注意</a:t>
            </a:r>
            <a:endParaRPr lang="en-US" altLang="zh-CN" sz="1800" b="1" spc="-8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/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在此界面登录的用户是</a:t>
            </a:r>
            <a:r>
              <a:rPr lang="zh-CN" altLang="en-US" sz="1800" b="1" spc="-8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北京市统一身份认证平台的注册用户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。</a:t>
            </a:r>
            <a:endParaRPr lang="en-US" altLang="zh-CN" sz="1800" b="1" spc="-8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/>
            <a:r>
              <a:rPr lang="zh-CN" altLang="en-US" sz="1800" b="1" spc="-8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不是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北京市中小企业公共服务平台网站或北京通企服版</a:t>
            </a:r>
            <a:r>
              <a:rPr lang="en-US" altLang="zh-CN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APP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的注册用户！</a:t>
            </a:r>
            <a:endParaRPr lang="en-US" altLang="zh-CN" sz="1800" b="1" spc="-8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/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请明确区分！</a:t>
            </a:r>
            <a:endParaRPr lang="en-GB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5316" y="1933630"/>
            <a:ext cx="2160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可以使用</a:t>
            </a:r>
            <a:endParaRPr lang="en-US" altLang="zh-CN" sz="1600" b="1" spc="-8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/>
            <a:r>
              <a:rPr lang="zh-CN" altLang="en-US" sz="1600" b="1" spc="-8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证书登录</a:t>
            </a:r>
            <a:endParaRPr lang="en-US" altLang="zh-CN" sz="1600" b="1" spc="-8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/>
            <a:r>
              <a:rPr lang="zh-CN" altLang="en-US" sz="1600" b="1" spc="-8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口令登录</a:t>
            </a:r>
            <a:endParaRPr lang="en-US" altLang="zh-CN" sz="1600" b="1" spc="-8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/>
            <a:r>
              <a:rPr lang="zh-CN" altLang="en-US" sz="1600" b="1" spc="-8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电子营业执照登录</a:t>
            </a:r>
            <a:endParaRPr lang="en-US" altLang="zh-CN" sz="1600" b="1" spc="-8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/>
            <a:r>
              <a:rPr lang="zh-CN" altLang="en-US" sz="1600" b="1" spc="-8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事业单位电子证照</a:t>
            </a:r>
            <a:endParaRPr lang="en-US" altLang="zh-CN" sz="1600" b="1" spc="-8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/>
            <a:r>
              <a:rPr lang="zh-CN" altLang="en-US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这</a:t>
            </a:r>
            <a:r>
              <a:rPr lang="en-US" altLang="zh-CN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种方式登录</a:t>
            </a:r>
            <a:endParaRPr lang="zh-CN" altLang="en-US" sz="1600" dirty="0"/>
          </a:p>
        </p:txBody>
      </p:sp>
      <p:sp>
        <p:nvSpPr>
          <p:cNvPr id="15" name="矩形: 圆角 14"/>
          <p:cNvSpPr/>
          <p:nvPr/>
        </p:nvSpPr>
        <p:spPr>
          <a:xfrm>
            <a:off x="7823398" y="3503290"/>
            <a:ext cx="2736304" cy="7185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lnSpc>
                <a:spcPct val="114000"/>
              </a:lnSpc>
            </a:pPr>
            <a:r>
              <a:rPr lang="zh-CN" altLang="en-US" sz="3600" dirty="0"/>
              <a:t>三、申请成为服务商</a:t>
            </a:r>
            <a:endParaRPr lang="en-US" altLang="zh-CN" sz="3600" dirty="0"/>
          </a:p>
        </p:txBody>
      </p:sp>
      <p:sp>
        <p:nvSpPr>
          <p:cNvPr id="65" name="Text Placeholder 12"/>
          <p:cNvSpPr txBox="1"/>
          <p:nvPr/>
        </p:nvSpPr>
        <p:spPr>
          <a:xfrm>
            <a:off x="335316" y="1333007"/>
            <a:ext cx="7848122" cy="44060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spc="-80" dirty="0">
                <a:solidFill>
                  <a:srgbClr val="333333"/>
                </a:solidFill>
                <a:latin typeface="思源黑体 CN Normal" panose="020B0400000000000000" pitchFamily="34" charset="-122"/>
                <a:ea typeface="思源黑体 CN Bold" panose="020B0800000000000000" pitchFamily="34" charset="-122"/>
              </a:rPr>
              <a:t>　　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在网站首页右上方第二行，点击“</a:t>
            </a:r>
            <a:r>
              <a:rPr lang="zh-CN" altLang="en-US" sz="1800" b="1" spc="-8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服务商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”链接，可跳转到服务商首页</a:t>
            </a:r>
            <a:endParaRPr lang="en-GB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1278" y="154622"/>
            <a:ext cx="3532560" cy="6550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50" y="1833960"/>
            <a:ext cx="7613868" cy="354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直接箭头连接符 16"/>
          <p:cNvCxnSpPr/>
          <p:nvPr/>
        </p:nvCxnSpPr>
        <p:spPr>
          <a:xfrm>
            <a:off x="7140781" y="2565698"/>
            <a:ext cx="118047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2"/>
          <p:cNvSpPr txBox="1"/>
          <p:nvPr/>
        </p:nvSpPr>
        <p:spPr>
          <a:xfrm>
            <a:off x="222853" y="5958697"/>
            <a:ext cx="7848122" cy="44060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在服务商首页中部，展示了平台合作服务商征集流程和“</a:t>
            </a:r>
            <a:r>
              <a:rPr lang="zh-CN" altLang="en-US" sz="1800" b="1" spc="-8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申请成为服务商</a:t>
            </a:r>
            <a:r>
              <a:rPr lang="zh-CN" altLang="en-US" sz="18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”按钮</a:t>
            </a:r>
            <a:endParaRPr lang="en-GB" altLang="zh-CN" sz="1800" b="1" dirty="0">
              <a:solidFill>
                <a:srgbClr val="33333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箭头: 下 18"/>
          <p:cNvSpPr/>
          <p:nvPr/>
        </p:nvSpPr>
        <p:spPr>
          <a:xfrm rot="2993300">
            <a:off x="7456230" y="3659598"/>
            <a:ext cx="310883" cy="2573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8471470" y="4293890"/>
            <a:ext cx="2309669" cy="809266"/>
            <a:chOff x="8831509" y="5590034"/>
            <a:chExt cx="2309669" cy="809266"/>
          </a:xfrm>
        </p:grpSpPr>
        <p:sp>
          <p:nvSpPr>
            <p:cNvPr id="3" name="对话气泡: 圆角矩形 2"/>
            <p:cNvSpPr/>
            <p:nvPr/>
          </p:nvSpPr>
          <p:spPr>
            <a:xfrm rot="10800000">
              <a:off x="8831509" y="5590034"/>
              <a:ext cx="2309669" cy="809266"/>
            </a:xfrm>
            <a:prstGeom prst="wedgeRoundRectCallout">
              <a:avLst>
                <a:gd name="adj1" fmla="val -15050"/>
                <a:gd name="adj2" fmla="val 62500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02423" y="5648748"/>
              <a:ext cx="2030269" cy="7216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MGJiYTE0NjI4ZTUyNDkzOTQ2NmI4YmNiZGVhZmU0ZGIifQ=="/>
  <p:tag name="KSO_WPP_MARK_KEY" val="eb993d88-c6d1-4efe-b877-5eb5e305396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 anchorCtr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defRPr kumimoji="0" sz="28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思源黑体 CN Heavy" panose="020B0A00000000000000" pitchFamily="34" charset="-122"/>
            <a:ea typeface="思源黑体 CN Heavy" panose="020B0A00000000000000" pitchFamily="34" charset="-122"/>
            <a:cs typeface="+mj-cs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1761</Words>
  <Application>WPS 演示</Application>
  <PresentationFormat>自定义</PresentationFormat>
  <Paragraphs>122</Paragraphs>
  <Slides>14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4" baseType="lpstr">
      <vt:lpstr>Arial</vt:lpstr>
      <vt:lpstr>宋体</vt:lpstr>
      <vt:lpstr>Wingdings</vt:lpstr>
      <vt:lpstr>思源黑体 CN Heavy</vt:lpstr>
      <vt:lpstr>黑体</vt:lpstr>
      <vt:lpstr>微软雅黑</vt:lpstr>
      <vt:lpstr>Source Sans Pro</vt:lpstr>
      <vt:lpstr>思源黑体 CN Normal</vt:lpstr>
      <vt:lpstr>思源黑体 CN Bold</vt:lpstr>
      <vt:lpstr>思源黑体 CN Medium</vt:lpstr>
      <vt:lpstr>思源黑体 CN Regular</vt:lpstr>
      <vt:lpstr>U.S. 101</vt:lpstr>
      <vt:lpstr>Segoe Print</vt:lpstr>
      <vt:lpstr>Roboto</vt:lpstr>
      <vt:lpstr>Times New Roman</vt:lpstr>
      <vt:lpstr>Aller Light</vt:lpstr>
      <vt:lpstr>Calibri</vt:lpstr>
      <vt:lpstr>Arial Unicode MS</vt:lpstr>
      <vt:lpstr>DejaVu Math TeX Gyre</vt:lpstr>
      <vt:lpstr>Office 主题</vt:lpstr>
      <vt:lpstr>PowerPoint 演示文稿</vt:lpstr>
      <vt:lpstr>目   录   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李生德</cp:lastModifiedBy>
  <cp:revision>473</cp:revision>
  <dcterms:created xsi:type="dcterms:W3CDTF">2022-08-24T02:05:00Z</dcterms:created>
  <dcterms:modified xsi:type="dcterms:W3CDTF">2024-01-02T02:26:47Z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81570104652847D595492EBE4AA1074B_13</vt:lpwstr>
  </property>
  <property fmtid="{D5CDD505-2E9C-101B-9397-08002B2CF9AE}" pid="3" name="KSOProductBuildVer">
    <vt:lpwstr>2052-12.1.0.16120</vt:lpwstr>
  </property>
</Properties>
</file>